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735" r:id="rId2"/>
    <p:sldId id="736" r:id="rId3"/>
    <p:sldId id="745" r:id="rId4"/>
    <p:sldId id="846" r:id="rId5"/>
    <p:sldId id="849" r:id="rId6"/>
    <p:sldId id="850" r:id="rId7"/>
    <p:sldId id="815" r:id="rId8"/>
    <p:sldId id="851" r:id="rId9"/>
    <p:sldId id="825" r:id="rId10"/>
    <p:sldId id="852" r:id="rId11"/>
    <p:sldId id="854" r:id="rId12"/>
    <p:sldId id="855" r:id="rId13"/>
    <p:sldId id="853" r:id="rId14"/>
    <p:sldId id="836" r:id="rId15"/>
    <p:sldId id="837" r:id="rId16"/>
    <p:sldId id="838" r:id="rId17"/>
    <p:sldId id="839" r:id="rId18"/>
    <p:sldId id="860" r:id="rId19"/>
    <p:sldId id="840" r:id="rId20"/>
    <p:sldId id="841" r:id="rId21"/>
    <p:sldId id="842" r:id="rId22"/>
    <p:sldId id="843" r:id="rId23"/>
    <p:sldId id="816" r:id="rId24"/>
    <p:sldId id="827" r:id="rId25"/>
    <p:sldId id="856" r:id="rId26"/>
    <p:sldId id="857" r:id="rId27"/>
    <p:sldId id="858" r:id="rId28"/>
    <p:sldId id="828" r:id="rId29"/>
    <p:sldId id="807" r:id="rId30"/>
    <p:sldId id="830" r:id="rId31"/>
    <p:sldId id="845" r:id="rId32"/>
    <p:sldId id="817" r:id="rId33"/>
    <p:sldId id="821" r:id="rId34"/>
    <p:sldId id="813" r:id="rId35"/>
    <p:sldId id="833" r:id="rId36"/>
    <p:sldId id="834" r:id="rId37"/>
    <p:sldId id="835" r:id="rId38"/>
    <p:sldId id="818" r:id="rId39"/>
    <p:sldId id="809" r:id="rId40"/>
    <p:sldId id="810" r:id="rId41"/>
    <p:sldId id="859" r:id="rId42"/>
    <p:sldId id="811" r:id="rId43"/>
  </p:sldIdLst>
  <p:sldSz cx="9144000" cy="6858000" type="screen4x3"/>
  <p:notesSz cx="7099300" cy="10234613"/>
  <p:custDataLst>
    <p:tags r:id="rId46"/>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p15:clr>
            <a:srgbClr val="A4A3A4"/>
          </p15:clr>
        </p15:guide>
        <p15:guide id="2" pos="5488">
          <p15:clr>
            <a:srgbClr val="A4A3A4"/>
          </p15:clr>
        </p15:guide>
        <p15:guide id="3" orient="horz" pos="43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洋 张" initials="天洋" lastIdx="1" clrIdx="0"/>
  <p:cmAuthor id="2" name="吴嘉余" initials="吴嘉余" lastIdx="2" clrIdx="1">
    <p:extLst>
      <p:ext uri="{19B8F6BF-5375-455C-9EA6-DF929625EA0E}">
        <p15:presenceInfo xmlns:p15="http://schemas.microsoft.com/office/powerpoint/2012/main" userId="e9de009300fce0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B8"/>
    <a:srgbClr val="005CA2"/>
    <a:srgbClr val="F5F5F5"/>
    <a:srgbClr val="000000"/>
    <a:srgbClr val="18840D"/>
    <a:srgbClr val="00B38C"/>
    <a:srgbClr val="D9D9D9"/>
    <a:srgbClr val="F7F7F7"/>
    <a:srgbClr val="F9F9F9"/>
    <a:srgbClr val="019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19" autoAdjust="0"/>
    <p:restoredTop sz="74261" autoAdjust="0"/>
  </p:normalViewPr>
  <p:slideViewPr>
    <p:cSldViewPr snapToGrid="0" showGuides="1">
      <p:cViewPr varScale="1">
        <p:scale>
          <a:sx n="62" d="100"/>
          <a:sy n="62" d="100"/>
        </p:scale>
        <p:origin x="2143" y="50"/>
      </p:cViewPr>
      <p:guideLst>
        <p:guide pos="249"/>
        <p:guide pos="548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2023/5/31</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dirty="0"/>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dirty="0"/>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各位评审专家，大家好，我是张永超。感谢各位专家在百忙之中抽出时间来听我对硕士研究成果的介绍。我的论文题目是“面向指挥交通的城市道路行驶时间预测模型的研究及实现”。</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dirty="0"/>
          </a:p>
        </p:txBody>
      </p:sp>
      <p:sp>
        <p:nvSpPr>
          <p:cNvPr id="5" name="日期占位符 4">
            <a:extLst>
              <a:ext uri="{FF2B5EF4-FFF2-40B4-BE49-F238E27FC236}">
                <a16:creationId xmlns:a16="http://schemas.microsoft.com/office/drawing/2014/main" id="{5462F4B9-F0E5-76F2-07E4-96C60326BA2E}"/>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将处理后的</a:t>
            </a:r>
            <a:r>
              <a:rPr lang="en-US" altLang="zh-CN" dirty="0"/>
              <a:t>GPS</a:t>
            </a:r>
            <a:r>
              <a:rPr lang="zh-CN" altLang="en-US" dirty="0"/>
              <a:t>轨迹数据与路网数据投影到三维笛卡尔坐标系中，建立</a:t>
            </a:r>
            <a:r>
              <a:rPr lang="en-US" altLang="zh-CN" dirty="0"/>
              <a:t>3</a:t>
            </a:r>
            <a:r>
              <a:rPr lang="zh-CN" altLang="en-US" dirty="0"/>
              <a:t>维</a:t>
            </a:r>
            <a:r>
              <a:rPr lang="en-US" altLang="zh-CN" dirty="0"/>
              <a:t>KD</a:t>
            </a:r>
            <a:r>
              <a:rPr lang="zh-CN" altLang="en-US" dirty="0"/>
              <a:t>树，通过</a:t>
            </a:r>
            <a:r>
              <a:rPr lang="en-US" altLang="zh-CN" dirty="0"/>
              <a:t>KNN</a:t>
            </a:r>
            <a:r>
              <a:rPr lang="zh-CN" altLang="en-US" dirty="0"/>
              <a:t>算法为每个采样点匹配多个候选路段，再通过墨卡托投影计算每个候选路段对应的候选点，这样每个</a:t>
            </a:r>
            <a:r>
              <a:rPr lang="en-US" altLang="zh-CN" dirty="0"/>
              <a:t>GPS</a:t>
            </a:r>
            <a:r>
              <a:rPr lang="zh-CN" altLang="en-US" dirty="0"/>
              <a:t>采样点都获得了若干个候选点。</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10</a:t>
            </a:fld>
            <a:endParaRPr lang="en-US" altLang="zh-CN" dirty="0"/>
          </a:p>
        </p:txBody>
      </p:sp>
    </p:spTree>
    <p:extLst>
      <p:ext uri="{BB962C8B-B14F-4D97-AF65-F5344CB8AC3E}">
        <p14:creationId xmlns:p14="http://schemas.microsoft.com/office/powerpoint/2010/main" val="2226948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目前很多候选路段都是错误的，因此需要以上</a:t>
            </a:r>
            <a:r>
              <a:rPr lang="en-US" altLang="zh-CN" dirty="0"/>
              <a:t>3</a:t>
            </a:r>
            <a:r>
              <a:rPr lang="zh-CN" altLang="en-US" dirty="0"/>
              <a:t>个方面的分析过滤掉大部分的错误数据。</a:t>
            </a:r>
            <a:endParaRPr lang="en-US" altLang="zh-CN" dirty="0"/>
          </a:p>
          <a:p>
            <a:r>
              <a:rPr lang="zh-CN" altLang="en-US" dirty="0"/>
              <a:t>首先分别考虑数据的时间特性与空间相关性，然后考虑道路一致性分析，道路一致性分析可以有效的区分立体的路网结构，如立交桥与地面道路的区分；然后再最后通过三个约束条件过滤掉大部分的错误路径。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11</a:t>
            </a:fld>
            <a:endParaRPr lang="en-US" altLang="zh-CN" dirty="0"/>
          </a:p>
        </p:txBody>
      </p:sp>
    </p:spTree>
    <p:extLst>
      <p:ext uri="{BB962C8B-B14F-4D97-AF65-F5344CB8AC3E}">
        <p14:creationId xmlns:p14="http://schemas.microsoft.com/office/powerpoint/2010/main" val="342887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因为连续的</a:t>
            </a:r>
            <a:r>
              <a:rPr lang="en-US" altLang="zh-CN" dirty="0"/>
              <a:t>GPS</a:t>
            </a:r>
            <a:r>
              <a:rPr lang="zh-CN" altLang="en-US" dirty="0"/>
              <a:t>采样点之间会相互影响，通过上一节提到的权重构建静态评分矩阵，然后通过加权影响建模以及夹权评分矩阵，对采样点之间的相互影响进行建模，构建候选图，图中红色的路径为不满足约束条件的路径。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12</a:t>
            </a:fld>
            <a:endParaRPr lang="en-US" altLang="zh-CN" dirty="0"/>
          </a:p>
        </p:txBody>
      </p:sp>
    </p:spTree>
    <p:extLst>
      <p:ext uri="{BB962C8B-B14F-4D97-AF65-F5344CB8AC3E}">
        <p14:creationId xmlns:p14="http://schemas.microsoft.com/office/powerpoint/2010/main" val="1719872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最后通过交互式投票找出最优的匹配路径。如图所示，路网中有</a:t>
            </a:r>
            <a:r>
              <a:rPr lang="en-US" altLang="zh-CN" dirty="0"/>
              <a:t>4</a:t>
            </a:r>
            <a:r>
              <a:rPr lang="zh-CN" altLang="en-US" dirty="0"/>
              <a:t>个</a:t>
            </a:r>
            <a:r>
              <a:rPr lang="en-US" altLang="zh-CN" dirty="0"/>
              <a:t>GPS</a:t>
            </a:r>
            <a:r>
              <a:rPr lang="zh-CN" altLang="en-US" dirty="0"/>
              <a:t>采样点𝑝</a:t>
            </a:r>
            <a:r>
              <a:rPr lang="en-US" altLang="zh-CN" dirty="0"/>
              <a:t>_0 </a:t>
            </a:r>
            <a:r>
              <a:rPr lang="zh-CN" altLang="en-US" dirty="0"/>
              <a:t>𝑝</a:t>
            </a:r>
            <a:r>
              <a:rPr lang="en-US" altLang="zh-CN" dirty="0"/>
              <a:t>_1,</a:t>
            </a:r>
            <a:r>
              <a:rPr lang="zh-CN" altLang="en-US" dirty="0"/>
              <a:t>𝑝</a:t>
            </a:r>
            <a:r>
              <a:rPr lang="en-US" altLang="zh-CN" dirty="0"/>
              <a:t>_2,</a:t>
            </a:r>
            <a:r>
              <a:rPr lang="zh-CN" altLang="en-US" dirty="0"/>
              <a:t>𝑝</a:t>
            </a:r>
            <a:r>
              <a:rPr lang="en-US" altLang="zh-CN" dirty="0"/>
              <a:t>_3</a:t>
            </a:r>
            <a:r>
              <a:rPr lang="zh-CN" altLang="en-US" dirty="0"/>
              <a:t>以及其对应的候选点𝑎</a:t>
            </a:r>
            <a:r>
              <a:rPr lang="en-US" altLang="zh-CN" dirty="0"/>
              <a:t>_</a:t>
            </a:r>
            <a:r>
              <a:rPr lang="zh-CN" altLang="en-US" dirty="0"/>
              <a:t>𝑖</a:t>
            </a:r>
            <a:r>
              <a:rPr lang="en-US" altLang="zh-CN" dirty="0"/>
              <a:t>^</a:t>
            </a:r>
            <a:r>
              <a:rPr lang="zh-CN" altLang="en-US" dirty="0"/>
              <a:t>𝑗，𝑗</a:t>
            </a:r>
            <a:r>
              <a:rPr lang="en-US" altLang="zh-CN" dirty="0"/>
              <a:t>=0,1,2</a:t>
            </a:r>
            <a:r>
              <a:rPr lang="zh-CN" altLang="en-US" dirty="0"/>
              <a:t>。通过计算所有点的累计权重</a:t>
            </a:r>
            <a:r>
              <a:rPr lang="en-US" altLang="zh-CN" dirty="0" err="1"/>
              <a:t>cw</a:t>
            </a:r>
            <a:r>
              <a:rPr lang="en-US" altLang="zh-CN" dirty="0"/>
              <a:t>(</a:t>
            </a:r>
            <a:r>
              <a:rPr lang="zh-CN" altLang="en-US" dirty="0"/>
              <a:t>𝑎</a:t>
            </a:r>
            <a:r>
              <a:rPr lang="en-US" altLang="zh-CN" dirty="0"/>
              <a:t>_</a:t>
            </a:r>
            <a:r>
              <a:rPr lang="zh-CN" altLang="en-US" dirty="0"/>
              <a:t>𝑖</a:t>
            </a:r>
            <a:r>
              <a:rPr lang="en-US" altLang="zh-CN" dirty="0"/>
              <a:t>^</a:t>
            </a:r>
            <a:r>
              <a:rPr lang="zh-CN" altLang="en-US" dirty="0"/>
              <a:t>𝑠 </a:t>
            </a:r>
            <a:r>
              <a:rPr lang="en-US" altLang="zh-CN" dirty="0"/>
              <a:t>)=max\{</a:t>
            </a:r>
            <a:r>
              <a:rPr lang="en-US" altLang="zh-CN" dirty="0" err="1"/>
              <a:t>cw</a:t>
            </a:r>
            <a:r>
              <a:rPr lang="en-US" altLang="zh-CN" dirty="0"/>
              <a:t>(</a:t>
            </a:r>
            <a:r>
              <a:rPr lang="zh-CN" altLang="en-US" dirty="0"/>
              <a:t>𝑎</a:t>
            </a:r>
            <a:r>
              <a:rPr lang="en-US" altLang="zh-CN" dirty="0"/>
              <a:t>_(</a:t>
            </a:r>
            <a:r>
              <a:rPr lang="zh-CN" altLang="en-US" dirty="0"/>
              <a:t>𝑖−</a:t>
            </a:r>
            <a:r>
              <a:rPr lang="en-US" altLang="zh-CN" dirty="0"/>
              <a:t>1)^</a:t>
            </a:r>
            <a:r>
              <a:rPr lang="zh-CN" altLang="en-US" dirty="0"/>
              <a:t>𝑡 </a:t>
            </a:r>
            <a:r>
              <a:rPr lang="en-US" altLang="zh-CN" dirty="0"/>
              <a:t>)+φ_</a:t>
            </a:r>
            <a:r>
              <a:rPr lang="zh-CN" altLang="en-US" dirty="0"/>
              <a:t>𝑡𝑠</a:t>
            </a:r>
            <a:r>
              <a:rPr lang="en-US" altLang="zh-CN" dirty="0"/>
              <a:t>^((</a:t>
            </a:r>
            <a:r>
              <a:rPr lang="zh-CN" altLang="en-US" dirty="0"/>
              <a:t>𝑖</a:t>
            </a:r>
            <a:r>
              <a:rPr lang="en-US" altLang="zh-CN" dirty="0"/>
              <a:t>,</a:t>
            </a:r>
            <a:r>
              <a:rPr lang="zh-CN" altLang="en-US" dirty="0"/>
              <a:t>𝑗</a:t>
            </a:r>
            <a:r>
              <a:rPr lang="en-US" altLang="zh-CN" dirty="0"/>
              <a:t>) )</a:t>
            </a:r>
            <a:r>
              <a:rPr lang="zh-CN" altLang="en-US" dirty="0"/>
              <a:t>后，即可得到每个候选点的局部最优路径。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13</a:t>
            </a:fld>
            <a:endParaRPr lang="en-US" altLang="zh-CN" dirty="0"/>
          </a:p>
        </p:txBody>
      </p:sp>
    </p:spTree>
    <p:extLst>
      <p:ext uri="{BB962C8B-B14F-4D97-AF65-F5344CB8AC3E}">
        <p14:creationId xmlns:p14="http://schemas.microsoft.com/office/powerpoint/2010/main" val="22997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在找到每个候选点𝑎</a:t>
            </a:r>
            <a:r>
              <a:rPr lang="en-US" altLang="zh-CN" dirty="0"/>
              <a:t>_</a:t>
            </a:r>
            <a:r>
              <a:rPr lang="zh-CN" altLang="en-US" dirty="0"/>
              <a:t>𝑖</a:t>
            </a:r>
            <a:r>
              <a:rPr lang="en-US" altLang="zh-CN" dirty="0"/>
              <a:t>^</a:t>
            </a:r>
            <a:r>
              <a:rPr lang="zh-CN" altLang="en-US" dirty="0"/>
              <a:t>𝑗的局部最优路径后，得到了一组局部最优路径。对所有边进行投票，最后筛选出每两个相邻采样点中投票最多的子路径作为最终匹配路径。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14</a:t>
            </a:fld>
            <a:endParaRPr lang="en-US" altLang="zh-CN" dirty="0"/>
          </a:p>
        </p:txBody>
      </p:sp>
    </p:spTree>
    <p:extLst>
      <p:ext uri="{BB962C8B-B14F-4D97-AF65-F5344CB8AC3E}">
        <p14:creationId xmlns:p14="http://schemas.microsoft.com/office/powerpoint/2010/main" val="1879036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在实验中，我们采用由</a:t>
            </a:r>
            <a:r>
              <a:rPr lang="en-US" altLang="zh-CN" dirty="0"/>
              <a:t>Kaggle</a:t>
            </a:r>
            <a:r>
              <a:rPr lang="zh-CN" altLang="en-US" dirty="0"/>
              <a:t>提供的葡萄牙波尔图市从</a:t>
            </a:r>
            <a:r>
              <a:rPr lang="en-US" altLang="zh-CN" dirty="0"/>
              <a:t>2018</a:t>
            </a:r>
            <a:r>
              <a:rPr lang="zh-CN" altLang="en-US" dirty="0"/>
              <a:t>年</a:t>
            </a:r>
            <a:r>
              <a:rPr lang="en-US" altLang="zh-CN" dirty="0"/>
              <a:t>6</a:t>
            </a:r>
            <a:r>
              <a:rPr lang="zh-CN" altLang="en-US" dirty="0"/>
              <a:t>月到</a:t>
            </a:r>
            <a:r>
              <a:rPr lang="en-US" altLang="zh-CN" dirty="0"/>
              <a:t>2018</a:t>
            </a:r>
            <a:r>
              <a:rPr lang="zh-CN" altLang="en-US" dirty="0"/>
              <a:t>年</a:t>
            </a:r>
            <a:r>
              <a:rPr lang="en-US" altLang="zh-CN" dirty="0"/>
              <a:t>9</a:t>
            </a:r>
            <a:r>
              <a:rPr lang="zh-CN" altLang="en-US" dirty="0"/>
              <a:t>月某出租车运营公司的开放数据集作为评估基于交互式的地图匹配方法的基础数据。该数据集拥有约</a:t>
            </a:r>
            <a:r>
              <a:rPr lang="en-US" altLang="zh-CN" dirty="0"/>
              <a:t>170</a:t>
            </a:r>
            <a:r>
              <a:rPr lang="zh-CN" altLang="en-US" dirty="0"/>
              <a:t>万条数据，共计约</a:t>
            </a:r>
            <a:r>
              <a:rPr lang="en-US" altLang="zh-CN" dirty="0"/>
              <a:t>8000</a:t>
            </a:r>
            <a:r>
              <a:rPr lang="zh-CN" altLang="en-US" dirty="0"/>
              <a:t>万个采样点。数据包括采样时间戳、</a:t>
            </a:r>
            <a:r>
              <a:rPr lang="en-US" altLang="zh-CN" dirty="0"/>
              <a:t>WGS84</a:t>
            </a:r>
            <a:r>
              <a:rPr lang="zh-CN" altLang="en-US" dirty="0"/>
              <a:t>坐标经纬度等数据，采样间隔在</a:t>
            </a:r>
            <a:r>
              <a:rPr lang="en-US" altLang="zh-CN" dirty="0"/>
              <a:t>10</a:t>
            </a:r>
            <a:r>
              <a:rPr lang="zh-CN" altLang="en-US" dirty="0"/>
              <a:t>秒</a:t>
            </a:r>
            <a:r>
              <a:rPr lang="en-US" altLang="zh-CN" dirty="0"/>
              <a:t>~30</a:t>
            </a:r>
            <a:r>
              <a:rPr lang="zh-CN" altLang="en-US" dirty="0"/>
              <a:t>秒之间。</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15</a:t>
            </a:fld>
            <a:endParaRPr lang="en-US" altLang="zh-CN" dirty="0"/>
          </a:p>
        </p:txBody>
      </p:sp>
    </p:spTree>
    <p:extLst>
      <p:ext uri="{BB962C8B-B14F-4D97-AF65-F5344CB8AC3E}">
        <p14:creationId xmlns:p14="http://schemas.microsoft.com/office/powerpoint/2010/main" val="1406968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该图展示了我们的方法</a:t>
            </a:r>
            <a:r>
              <a:rPr lang="en-US" altLang="zh-CN" dirty="0"/>
              <a:t>MIVMM</a:t>
            </a:r>
            <a:r>
              <a:rPr lang="zh-CN" altLang="en-US" dirty="0"/>
              <a:t>与</a:t>
            </a:r>
            <a:r>
              <a:rPr lang="en-US" altLang="zh-CN" dirty="0"/>
              <a:t>AIVMM</a:t>
            </a:r>
            <a:r>
              <a:rPr lang="zh-CN" altLang="en-US" dirty="0"/>
              <a:t>以及</a:t>
            </a:r>
            <a:r>
              <a:rPr lang="en-US" altLang="zh-CN" dirty="0"/>
              <a:t>ST-Matching</a:t>
            </a:r>
            <a:r>
              <a:rPr lang="zh-CN" altLang="en-US" dirty="0"/>
              <a:t>方法在支路、主干道以及高速公路上准确率的对比，结果表明我们提出的方法在三种道路类型上都大幅度优于</a:t>
            </a:r>
            <a:r>
              <a:rPr lang="en-US" altLang="zh-CN" dirty="0"/>
              <a:t>ST-Matching</a:t>
            </a:r>
            <a:r>
              <a:rPr lang="zh-CN" altLang="en-US" dirty="0"/>
              <a:t>，小幅度优于</a:t>
            </a:r>
            <a:r>
              <a:rPr lang="en-US" altLang="zh-CN" dirty="0"/>
              <a:t>AIVMM</a:t>
            </a:r>
            <a:r>
              <a:rPr lang="zh-CN" altLang="en-US" dirty="0"/>
              <a:t>方法。</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16</a:t>
            </a:fld>
            <a:endParaRPr lang="en-US" altLang="zh-CN" dirty="0"/>
          </a:p>
        </p:txBody>
      </p:sp>
    </p:spTree>
    <p:extLst>
      <p:ext uri="{BB962C8B-B14F-4D97-AF65-F5344CB8AC3E}">
        <p14:creationId xmlns:p14="http://schemas.microsoft.com/office/powerpoint/2010/main" val="3650068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如图所示为</a:t>
            </a:r>
            <a:r>
              <a:rPr lang="en-US" altLang="zh-CN" dirty="0"/>
              <a:t>ST-Matching</a:t>
            </a:r>
            <a:r>
              <a:rPr lang="zh-CN" altLang="en-US" dirty="0"/>
              <a:t>、</a:t>
            </a:r>
            <a:r>
              <a:rPr lang="en-US" altLang="zh-CN" dirty="0"/>
              <a:t>AIVMM</a:t>
            </a:r>
            <a:r>
              <a:rPr lang="zh-CN" altLang="en-US" dirty="0"/>
              <a:t>方法与我们的方法匹配结果的对比，可以看到在红色圈注区域我们的方法匹配到了正确的路径。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17</a:t>
            </a:fld>
            <a:endParaRPr lang="en-US" altLang="zh-CN" dirty="0"/>
          </a:p>
        </p:txBody>
      </p:sp>
    </p:spTree>
    <p:extLst>
      <p:ext uri="{BB962C8B-B14F-4D97-AF65-F5344CB8AC3E}">
        <p14:creationId xmlns:p14="http://schemas.microsoft.com/office/powerpoint/2010/main" val="3040932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如图所示为</a:t>
            </a:r>
            <a:r>
              <a:rPr lang="en-US" altLang="zh-CN" dirty="0"/>
              <a:t>ST-Matching</a:t>
            </a:r>
            <a:r>
              <a:rPr lang="zh-CN" altLang="en-US" dirty="0"/>
              <a:t>、</a:t>
            </a:r>
            <a:r>
              <a:rPr lang="en-US" altLang="zh-CN" dirty="0"/>
              <a:t>AIVMM</a:t>
            </a:r>
            <a:r>
              <a:rPr lang="zh-CN" altLang="en-US" dirty="0"/>
              <a:t>方法与我们的方法匹配结果的对比，可以看到在红色圈注区域我们的方法匹配到了正确的路径。</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18</a:t>
            </a:fld>
            <a:endParaRPr lang="en-US" altLang="zh-CN" dirty="0"/>
          </a:p>
        </p:txBody>
      </p:sp>
    </p:spTree>
    <p:extLst>
      <p:ext uri="{BB962C8B-B14F-4D97-AF65-F5344CB8AC3E}">
        <p14:creationId xmlns:p14="http://schemas.microsoft.com/office/powerpoint/2010/main" val="549520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该图能够直观的看出两个方法的采样点与匹配点的距离误差，可以看到我们的方法距离误差更小。</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19</a:t>
            </a:fld>
            <a:endParaRPr lang="en-US" altLang="zh-CN" dirty="0"/>
          </a:p>
        </p:txBody>
      </p:sp>
    </p:spTree>
    <p:extLst>
      <p:ext uri="{BB962C8B-B14F-4D97-AF65-F5344CB8AC3E}">
        <p14:creationId xmlns:p14="http://schemas.microsoft.com/office/powerpoint/2010/main" val="59793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五个部分介绍我研究生阶段的工作，其中主要工作是第二部分的地图匹配方法以及第三部分的道路行驶时间预测模型，并基于以上研究内容完成了对应的原型系统的设计与实现，最后对以上内容进行了总结与展望。</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dirty="0"/>
          </a:p>
        </p:txBody>
      </p:sp>
      <p:sp>
        <p:nvSpPr>
          <p:cNvPr id="5" name="日期占位符 4">
            <a:extLst>
              <a:ext uri="{FF2B5EF4-FFF2-40B4-BE49-F238E27FC236}">
                <a16:creationId xmlns:a16="http://schemas.microsoft.com/office/drawing/2014/main" id="{D34FB944-75AD-6512-920C-BECD1FA42349}"/>
              </a:ext>
            </a:extLst>
          </p:cNvPr>
          <p:cNvSpPr>
            <a:spLocks noGrp="1"/>
          </p:cNvSpPr>
          <p:nvPr>
            <p:ph type="dt" idx="1"/>
          </p:nvPr>
        </p:nvSpPr>
        <p:spPr/>
        <p:txBody>
          <a:bodyPr/>
          <a:lstStyle/>
          <a:p>
            <a:pPr>
              <a:defRPr/>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在效率对比方面，分别取候选点个数为</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时三种算法在</a:t>
            </a:r>
            <a:r>
              <a:rPr lang="en-US" altLang="zh-CN" dirty="0"/>
              <a:t>Python</a:t>
            </a:r>
            <a:r>
              <a:rPr lang="zh-CN" altLang="en-US" dirty="0"/>
              <a:t>环境下的执行时长，采样点个数为</a:t>
            </a:r>
            <a:r>
              <a:rPr lang="en-US" altLang="zh-CN" dirty="0"/>
              <a:t>3872</a:t>
            </a:r>
            <a:r>
              <a:rPr lang="zh-CN" altLang="en-US" dirty="0"/>
              <a:t>个。可以看到绿色的</a:t>
            </a:r>
            <a:r>
              <a:rPr lang="en-US" altLang="zh-CN" dirty="0"/>
              <a:t>ST-Matching</a:t>
            </a:r>
            <a:r>
              <a:rPr lang="zh-CN" altLang="en-US" dirty="0"/>
              <a:t>方法执行效率最快，其次是我们的方法，最后是</a:t>
            </a:r>
            <a:r>
              <a:rPr lang="en-US" altLang="zh-CN" dirty="0"/>
              <a:t>AIVMM</a:t>
            </a:r>
            <a:r>
              <a:rPr lang="zh-CN" altLang="en-US" dirty="0"/>
              <a:t>方法。</a:t>
            </a:r>
            <a:endParaRPr lang="en-US" altLang="zh-CN" dirty="0"/>
          </a:p>
          <a:p>
            <a:r>
              <a:rPr lang="zh-CN" altLang="en-US" dirty="0"/>
              <a:t>分解步骤来看，在候选点搜索中我们的方法由于加入了墨卡托以及更大的</a:t>
            </a:r>
            <a:r>
              <a:rPr lang="en-US" altLang="zh-CN" dirty="0"/>
              <a:t>KNN</a:t>
            </a:r>
            <a:r>
              <a:rPr lang="zh-CN" altLang="en-US" dirty="0"/>
              <a:t>搜索范围，所以执行效率低于对比方法</a:t>
            </a:r>
            <a:r>
              <a:rPr lang="en-US" altLang="zh-CN" dirty="0"/>
              <a:t>AIVMM</a:t>
            </a:r>
            <a:r>
              <a:rPr lang="zh-CN" altLang="en-US" dirty="0"/>
              <a:t>与</a:t>
            </a:r>
            <a:r>
              <a:rPr lang="en-US" altLang="zh-CN" dirty="0"/>
              <a:t>ST-Matching</a:t>
            </a:r>
            <a:r>
              <a:rPr lang="zh-CN" altLang="en-US" dirty="0"/>
              <a:t>方法，但在最短路径搜索效率上我们的方法与</a:t>
            </a:r>
            <a:r>
              <a:rPr lang="en-US" altLang="zh-CN" dirty="0"/>
              <a:t>ST-Matching</a:t>
            </a:r>
            <a:r>
              <a:rPr lang="zh-CN" altLang="en-US" dirty="0"/>
              <a:t>方法都是用</a:t>
            </a:r>
            <a:r>
              <a:rPr lang="en-US" altLang="zh-CN" dirty="0"/>
              <a:t>A*</a:t>
            </a:r>
            <a:r>
              <a:rPr lang="zh-CN" altLang="en-US" dirty="0"/>
              <a:t>算法，因此相较于</a:t>
            </a:r>
            <a:r>
              <a:rPr lang="en-US" altLang="zh-CN" dirty="0"/>
              <a:t>AIVMM</a:t>
            </a:r>
            <a:r>
              <a:rPr lang="zh-CN" altLang="en-US" dirty="0"/>
              <a:t>方法有更高的效率。</a:t>
            </a:r>
            <a:endParaRPr lang="en-US" altLang="zh-CN" dirty="0"/>
          </a:p>
          <a:p>
            <a:r>
              <a:rPr lang="zh-CN" altLang="en-US" dirty="0"/>
              <a:t>在候选图生成中我们的方法要优于</a:t>
            </a:r>
            <a:r>
              <a:rPr lang="en-US" altLang="zh-CN" dirty="0"/>
              <a:t>AIVMM</a:t>
            </a:r>
            <a:r>
              <a:rPr lang="zh-CN" altLang="en-US" dirty="0"/>
              <a:t>方法，因为我们简化了路网结构且优化了计算局部最优路径算法，因此整体上我们的方法相较于</a:t>
            </a:r>
            <a:r>
              <a:rPr lang="en-US" altLang="zh-CN" dirty="0"/>
              <a:t>AIVMM</a:t>
            </a:r>
            <a:r>
              <a:rPr lang="zh-CN" altLang="en-US" dirty="0"/>
              <a:t>方法效率更高。</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21</a:t>
            </a:fld>
            <a:endParaRPr lang="en-US" altLang="zh-CN" dirty="0"/>
          </a:p>
        </p:txBody>
      </p:sp>
    </p:spTree>
    <p:extLst>
      <p:ext uri="{BB962C8B-B14F-4D97-AF65-F5344CB8AC3E}">
        <p14:creationId xmlns:p14="http://schemas.microsoft.com/office/powerpoint/2010/main" val="294305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随着候选点个数的增加，执行时间也随之增加，准确率也逐步提升，为了找到最优的候选点个数，我们分别测试了候选点个数分别为</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时</a:t>
            </a:r>
            <a:r>
              <a:rPr lang="en-US" altLang="zh-CN" dirty="0"/>
              <a:t>MIVMM</a:t>
            </a:r>
            <a:r>
              <a:rPr lang="zh-CN" altLang="en-US" dirty="0"/>
              <a:t>方法在三种不同道路上准确率于效率的表现，结果如右图所示，当候选点个数大于</a:t>
            </a:r>
            <a:r>
              <a:rPr lang="en-US" altLang="zh-CN" dirty="0"/>
              <a:t>5</a:t>
            </a:r>
            <a:r>
              <a:rPr lang="zh-CN" altLang="en-US" dirty="0"/>
              <a:t>时，算法的准确率提升越来越小，但算法执行时间依然越来越长，因此候选点个数为</a:t>
            </a:r>
            <a:r>
              <a:rPr lang="en-US" altLang="zh-CN" dirty="0"/>
              <a:t>5</a:t>
            </a:r>
            <a:r>
              <a:rPr lang="zh-CN" altLang="en-US" dirty="0"/>
              <a:t>时算法效益最高。</a:t>
            </a:r>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22</a:t>
            </a:fld>
            <a:endParaRPr lang="en-US" altLang="zh-CN" dirty="0"/>
          </a:p>
        </p:txBody>
      </p:sp>
    </p:spTree>
    <p:extLst>
      <p:ext uri="{BB962C8B-B14F-4D97-AF65-F5344CB8AC3E}">
        <p14:creationId xmlns:p14="http://schemas.microsoft.com/office/powerpoint/2010/main" val="3826800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接下来介绍基于贝叶斯时空图变分自编码器的道路行驶时间预测模型。</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23</a:t>
            </a:fld>
            <a:endParaRPr lang="en-US" altLang="zh-CN"/>
          </a:p>
        </p:txBody>
      </p:sp>
      <p:sp>
        <p:nvSpPr>
          <p:cNvPr id="5" name="日期占位符 4">
            <a:extLst>
              <a:ext uri="{FF2B5EF4-FFF2-40B4-BE49-F238E27FC236}">
                <a16:creationId xmlns:a16="http://schemas.microsoft.com/office/drawing/2014/main" id="{F605F308-D27E-86C2-D8C7-BFCF92DB34AC}"/>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48753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该模型首先将地图匹配阶段生成的道路历史行驶速度以及路网构建为多张时空图（</a:t>
            </a:r>
            <a:r>
              <a:rPr lang="en-US" altLang="zh-CN" dirty="0"/>
              <a:t>STG</a:t>
            </a:r>
            <a:r>
              <a:rPr lang="zh-CN" altLang="en-US" dirty="0"/>
              <a:t>），然后将时空图作为模型的输入进行模型训练，为加快模型训练速度，最后在模型训练时加入对抗网络的生成，加快模型的收敛速度。</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24</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097080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空图是将带有时间戳的历史行驶速度与道路网图结构结合，生成带时间序列的时空图结构，时空图能够捕捉到道路网络中不同地点和不同时间的关联关系，通过将历史行驶时间与道路网络的拓扑结构相结合，时空图可以更准确地表示不同地点和不同时段之间的交通状况，更好地捕捉到交通流量的时空相关性。</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25</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4276028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贝叶斯时空图变分自编码器的主要结构如图所示，它拥有两层时空图卷积层，</a:t>
            </a:r>
            <a:r>
              <a:rPr lang="en-US" altLang="zh-CN" dirty="0"/>
              <a:t>VAE</a:t>
            </a:r>
            <a:r>
              <a:rPr lang="zh-CN" altLang="en-US" dirty="0"/>
              <a:t>中编码器与解码器分别包含两层的贝叶斯卷积层。时空图卷积网络（</a:t>
            </a:r>
            <a:r>
              <a:rPr lang="en-US" altLang="zh-CN" dirty="0"/>
              <a:t>STGCN</a:t>
            </a:r>
            <a:r>
              <a:rPr lang="zh-CN" altLang="en-US" dirty="0"/>
              <a:t>）用于在图结构中捕捉交通网络中的时空依赖关系，我们使用</a:t>
            </a:r>
            <a:r>
              <a:rPr lang="en-US" altLang="zh-CN" dirty="0" err="1"/>
              <a:t>FeaStConv</a:t>
            </a:r>
            <a:r>
              <a:rPr lang="zh-CN" altLang="en-US" dirty="0"/>
              <a:t>作为时空图卷积层。它的基本思想是将每个节点的特征与其邻居的特征结合起来，以捕获局部结构信息。在交通网络中，</a:t>
            </a:r>
            <a:r>
              <a:rPr lang="en-US" altLang="zh-CN" dirty="0" err="1"/>
              <a:t>FeaStConv</a:t>
            </a:r>
            <a:r>
              <a:rPr lang="zh-CN" altLang="en-US" dirty="0"/>
              <a:t>可以提取道路网络中各个路段的时空特征。编码器的其目的是将输入的时空特征映射到一个潜在空间，从而捕获交通网络中的不确定性信息。解码器部分负责从学到的潜在变量</a:t>
            </a:r>
            <a:r>
              <a:rPr lang="en-US" altLang="zh-CN" dirty="0"/>
              <a:t>z</a:t>
            </a:r>
            <a:r>
              <a:rPr lang="zh-CN" altLang="en-US" dirty="0"/>
              <a:t>恢复出原始输入特征</a:t>
            </a:r>
            <a:r>
              <a:rPr lang="en-US" altLang="zh-CN" dirty="0"/>
              <a:t>x</a:t>
            </a:r>
            <a:r>
              <a:rPr lang="zh-CN" altLang="en-US" dirty="0"/>
              <a:t>，将潜在变量映射回原始特征空间。整个模型能够充分利用路网的结构以及节点特征，并为模型提供不确定性，从而提高模型的预测能力。</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26</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517250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为了加快模型的训练速度，我们实现了对抗网络的生成（</a:t>
            </a:r>
            <a:r>
              <a:rPr lang="en-US" altLang="zh-CN" dirty="0"/>
              <a:t>GANs</a:t>
            </a:r>
            <a:r>
              <a:rPr lang="zh-CN" altLang="en-US" dirty="0"/>
              <a:t>），对抗网络包含两部分，生成器与判别器，生成器尝试产生看起来与真实行驶时间数据相似的数据，判别器的任务是尽可能区分生成的数据和真实数据，通过这种方式可以进一步优化预测模型，使预测结果更接近真实的行驶时间数据。在我们的方法中，</a:t>
            </a:r>
            <a:r>
              <a:rPr lang="en-US" altLang="zh-CN" dirty="0"/>
              <a:t>BSTVAE</a:t>
            </a:r>
            <a:r>
              <a:rPr lang="zh-CN" altLang="en-US" dirty="0"/>
              <a:t>模型充当生成器，判别器采用图注意力网络（</a:t>
            </a:r>
            <a:r>
              <a:rPr lang="en-US" altLang="zh-CN" dirty="0"/>
              <a:t>GAT</a:t>
            </a:r>
            <a:r>
              <a:rPr lang="zh-CN" altLang="en-US" dirty="0"/>
              <a:t>）作为基本结构，</a:t>
            </a:r>
            <a:r>
              <a:rPr lang="en-US" altLang="zh-CN" dirty="0"/>
              <a:t>GAT</a:t>
            </a:r>
            <a:r>
              <a:rPr lang="zh-CN" altLang="en-US" dirty="0"/>
              <a:t>可以有效地捕获节点之间的复杂依赖关系，提高模型在交通网络行驶时间预测任务中的性能。通过生成器与判别器的相互博弈，加快模型的收敛速度。</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27</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325122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由于数据量较大，本实验在</a:t>
            </a:r>
            <a:r>
              <a:rPr lang="en-US" altLang="zh-CN" dirty="0"/>
              <a:t>Google </a:t>
            </a:r>
            <a:r>
              <a:rPr lang="en-US" altLang="zh-CN" dirty="0" err="1"/>
              <a:t>Colab</a:t>
            </a:r>
            <a:r>
              <a:rPr lang="zh-CN" altLang="en-US" dirty="0"/>
              <a:t>平台上进行，</a:t>
            </a:r>
            <a:r>
              <a:rPr lang="en-US" altLang="zh-CN" dirty="0"/>
              <a:t>GPU</a:t>
            </a:r>
            <a:r>
              <a:rPr lang="zh-CN" altLang="en-US" dirty="0"/>
              <a:t>型号为</a:t>
            </a:r>
            <a:r>
              <a:rPr lang="en-US" altLang="zh-CN" dirty="0"/>
              <a:t>NVIDIA V100</a:t>
            </a:r>
            <a:r>
              <a:rPr lang="zh-CN" altLang="en-US" dirty="0"/>
              <a:t>，显存为</a:t>
            </a:r>
            <a:r>
              <a:rPr lang="en-US" altLang="zh-CN" dirty="0"/>
              <a:t>32G</a:t>
            </a:r>
            <a:r>
              <a:rPr lang="zh-CN" altLang="en-US" dirty="0"/>
              <a:t>，深度学习框架采用</a:t>
            </a:r>
            <a:r>
              <a:rPr lang="en-US" altLang="zh-CN" dirty="0" err="1"/>
              <a:t>PyTorch</a:t>
            </a:r>
            <a:r>
              <a:rPr lang="en-US" altLang="zh-CN" dirty="0"/>
              <a:t> 1.12</a:t>
            </a:r>
            <a:r>
              <a:rPr lang="zh-CN" altLang="en-US" dirty="0"/>
              <a:t>，</a:t>
            </a:r>
            <a:r>
              <a:rPr lang="en-US" altLang="zh-CN" dirty="0"/>
              <a:t>CUDA</a:t>
            </a:r>
            <a:r>
              <a:rPr lang="zh-CN" altLang="en-US" dirty="0"/>
              <a:t>版本为</a:t>
            </a:r>
            <a:r>
              <a:rPr lang="en-US" altLang="zh-CN" dirty="0"/>
              <a:t>11.6</a:t>
            </a:r>
            <a:r>
              <a:rPr lang="zh-CN" altLang="en-US" dirty="0"/>
              <a:t>。数据集是上一节通过地图匹配获得的葡萄牙波尔图市的历史道路行驶速度数据。</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t>28</a:t>
            </a:fld>
            <a:endParaRPr lang="en-US" altLang="zh-CN"/>
          </a:p>
        </p:txBody>
      </p:sp>
      <p:sp>
        <p:nvSpPr>
          <p:cNvPr id="5" name="日期占位符 4">
            <a:extLst>
              <a:ext uri="{FF2B5EF4-FFF2-40B4-BE49-F238E27FC236}">
                <a16:creationId xmlns:a16="http://schemas.microsoft.com/office/drawing/2014/main" id="{0670F7AB-B916-C6BD-F897-9EE65E625806}"/>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2458498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微软雅黑" panose="020B0503020204020204" pitchFamily="34" charset="-122"/>
                <a:cs typeface="+mn-cs"/>
              </a:rPr>
              <a:t>我们将提出的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模型与其他</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5</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个模型进行对比，在累计分布函数的图像中，蓝色的线是真实数据的累计分布函数曲线，可以看到橙色的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模型的预测结果最接近真实的分布。从右图中，蓝色的折线表示真实道路的行驶时间，橙色的折线是</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预测的行驶时间，我们能够直观的看到，</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的预测结果与真实数据拥有相同的趋势，并且几乎一致。这进一步说明了</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模型在具体道路上的行驶时间预测方面具有较高的准确性。</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29</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微软雅黑" panose="020B0503020204020204" pitchFamily="34" charset="-122"/>
                <a:cs typeface="+mn-cs"/>
              </a:rPr>
              <a:t>KL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散度也称相对熵，是一种衡量两个概率分布之间差异的指标，从图中可以看到，我们的方法红色曲线在每天的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KL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散度与每周的</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KL</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散度中都是最小的，也就是说相较于其他模型，</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在不同时间尺度上都表现出较低的误差。</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30</a:t>
            </a:fld>
            <a:endParaRPr lang="en-US" altLang="zh-CN"/>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19576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r>
              <a:rPr lang="zh-CN" altLang="en-US" dirty="0"/>
              <a:t>随着城市化进程的加速，车辆数量急剧增加，城市交通面临着日益严重的挑战，如交通拥堵、紧急事件等。但随着计算机技术、传感器技术以及大数据技术的发展，智慧交通系统（</a:t>
            </a:r>
            <a:r>
              <a:rPr lang="en-US" altLang="zh-CN" dirty="0"/>
              <a:t>ITS</a:t>
            </a:r>
            <a:r>
              <a:rPr lang="zh-CN" altLang="en-US" dirty="0"/>
              <a:t>）在解决上述问题中变得越来越重要。其中，城市道路行驶时间的预测对于改善交通状况、提高交通效率具有重要的意义。</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研究现状：</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对于城市道路行驶时间的预测，传统的行驶时间预测方法大多是基于预定的概率分布模型，这些方法不能充分利用路网的拓扑信息与不确定性特征，从而影响预测结果的准确性。但随着</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图卷积神经网络</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等先进技术的快速发展，我们可以通过</a:t>
            </a:r>
            <a:r>
              <a:rPr lang="zh-CN" altLang="en-US" sz="12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深度图学习模型</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来更好的拟合交通网中的道路行驶速度分布，进而提高预测准确率。</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641293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panose="020B0604020202020204" pitchFamily="34" charset="0"/>
                <a:ea typeface="微软雅黑" panose="020B0503020204020204" pitchFamily="34" charset="-122"/>
                <a:cs typeface="+mn-cs"/>
              </a:rPr>
              <a:t>为了从不同角度评估模型在实际应用中的性能，我们分别计算了平均绝对值误差、均方根误差、平均百分比误差以及均方误差。从结果上看</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BSTVAE</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表现出了较高的准确性、稳定性和泛化能力。</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31</a:t>
            </a:fld>
            <a:endParaRPr lang="en-US" altLang="zh-CN" dirty="0"/>
          </a:p>
        </p:txBody>
      </p:sp>
      <p:sp>
        <p:nvSpPr>
          <p:cNvPr id="5" name="日期占位符 4">
            <a:extLst>
              <a:ext uri="{FF2B5EF4-FFF2-40B4-BE49-F238E27FC236}">
                <a16:creationId xmlns:a16="http://schemas.microsoft.com/office/drawing/2014/main" id="{18E0BFDA-F4A0-028F-338E-A34BD2B23BE4}"/>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262509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32</a:t>
            </a:fld>
            <a:endParaRPr lang="en-US" altLang="zh-CN" dirty="0"/>
          </a:p>
        </p:txBody>
      </p:sp>
      <p:sp>
        <p:nvSpPr>
          <p:cNvPr id="5" name="日期占位符 4">
            <a:extLst>
              <a:ext uri="{FF2B5EF4-FFF2-40B4-BE49-F238E27FC236}">
                <a16:creationId xmlns:a16="http://schemas.microsoft.com/office/drawing/2014/main" id="{50A35E0E-06E8-74BB-2285-D62468B392EF}"/>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65136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该图展示了原型系统的总体架构。该系统主要由数据处理模块、地图匹配模块、模型训练模块以及道路预测模块。数据处理模块负责获取数据、数据去噪以及解析路网等，地图匹配模块负责将</a:t>
            </a:r>
            <a:r>
              <a:rPr lang="en-US" altLang="zh-CN" dirty="0"/>
              <a:t>GPS</a:t>
            </a:r>
            <a:r>
              <a:rPr lang="zh-CN" altLang="en-US" dirty="0"/>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dirty="0"/>
          </a:p>
        </p:txBody>
      </p:sp>
    </p:spTree>
    <p:extLst>
      <p:ext uri="{BB962C8B-B14F-4D97-AF65-F5344CB8AC3E}">
        <p14:creationId xmlns:p14="http://schemas.microsoft.com/office/powerpoint/2010/main" val="3473858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数据获取这一部分的任务是调用</a:t>
            </a:r>
            <a:r>
              <a:rPr lang="en-US" altLang="zh-CN" dirty="0"/>
              <a:t>Overpass API</a:t>
            </a:r>
            <a:r>
              <a:rPr lang="zh-CN" altLang="en-US" dirty="0"/>
              <a:t>下载前端用户所选区域的地图数据与</a:t>
            </a:r>
            <a:r>
              <a:rPr lang="en-US" altLang="zh-CN" dirty="0"/>
              <a:t>GPS</a:t>
            </a:r>
            <a:r>
              <a:rPr lang="zh-CN" altLang="en-US" dirty="0"/>
              <a:t>轨迹数据，然后系统会执行</a:t>
            </a:r>
            <a:r>
              <a:rPr lang="en-US" altLang="zh-CN" dirty="0"/>
              <a:t>GPS</a:t>
            </a:r>
            <a:r>
              <a:rPr lang="zh-CN" altLang="en-US" dirty="0"/>
              <a:t>轨迹去噪、</a:t>
            </a:r>
            <a:r>
              <a:rPr lang="en-US" altLang="zh-CN" dirty="0"/>
              <a:t>OSM</a:t>
            </a:r>
            <a:r>
              <a:rPr lang="zh-CN" altLang="en-US" dirty="0"/>
              <a:t>文件解析以及图反转等操作，为原型系统提供了清洗后的高质量数据。</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34</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4228712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地图匹配任务使用</a:t>
            </a:r>
            <a:r>
              <a:rPr lang="en-US" altLang="zh-CN" dirty="0"/>
              <a:t>Celery</a:t>
            </a:r>
            <a:r>
              <a:rPr lang="zh-CN" altLang="en-US" dirty="0"/>
              <a:t>异步执行，地图匹配界面通过</a:t>
            </a:r>
            <a:r>
              <a:rPr lang="en-US" altLang="zh-CN" dirty="0"/>
              <a:t>web Socket</a:t>
            </a:r>
            <a:r>
              <a:rPr lang="zh-CN" altLang="en-US" dirty="0"/>
              <a:t>与后端建立</a:t>
            </a:r>
            <a:r>
              <a:rPr lang="en-US" altLang="zh-CN" dirty="0" err="1"/>
              <a:t>tcp</a:t>
            </a:r>
            <a:r>
              <a:rPr lang="zh-CN" altLang="en-US" dirty="0"/>
              <a:t>连接，查看实时匹配进度与状态。</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35</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207870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模型训练界面包含生成器与判别器的实时</a:t>
            </a:r>
            <a:r>
              <a:rPr lang="en-US" altLang="zh-CN" dirty="0"/>
              <a:t>Loss</a:t>
            </a:r>
            <a:r>
              <a:rPr lang="zh-CN" altLang="en-US" dirty="0"/>
              <a:t>曲线，随着生成器的</a:t>
            </a:r>
            <a:r>
              <a:rPr lang="en-US" altLang="zh-CN" dirty="0"/>
              <a:t>Loss</a:t>
            </a:r>
            <a:r>
              <a:rPr lang="zh-CN" altLang="en-US" dirty="0"/>
              <a:t>越来越小，生成器生成的数据越来越真实。随着判别器的</a:t>
            </a:r>
            <a:r>
              <a:rPr lang="en-US" altLang="zh-CN" dirty="0"/>
              <a:t>Loss</a:t>
            </a:r>
            <a:r>
              <a:rPr lang="zh-CN" altLang="en-US" dirty="0"/>
              <a:t>越来越小，判别器判别数据真假的能力也越来越强。</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36</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221087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模型预测的结果为下一个时间节点的道路行驶时间，本系统为了比较直观的展示出预测结果，将结果展示为折线图，横坐标为道路索引，纵坐标为对应道路的行驶时间，通过该图可直观的观察预测结果。</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37</a:t>
            </a:fld>
            <a:endParaRPr lang="en-US" altLang="zh-CN" dirty="0"/>
          </a:p>
        </p:txBody>
      </p:sp>
      <p:sp>
        <p:nvSpPr>
          <p:cNvPr id="5" name="日期占位符 4">
            <a:extLst>
              <a:ext uri="{FF2B5EF4-FFF2-40B4-BE49-F238E27FC236}">
                <a16:creationId xmlns:a16="http://schemas.microsoft.com/office/drawing/2014/main" id="{814DA0A2-4CCC-87FE-ADDD-396881CCBB1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835722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38</a:t>
            </a:fld>
            <a:endParaRPr lang="en-US" altLang="zh-CN" dirty="0"/>
          </a:p>
        </p:txBody>
      </p:sp>
      <p:sp>
        <p:nvSpPr>
          <p:cNvPr id="5" name="日期占位符 4">
            <a:extLst>
              <a:ext uri="{FF2B5EF4-FFF2-40B4-BE49-F238E27FC236}">
                <a16:creationId xmlns:a16="http://schemas.microsoft.com/office/drawing/2014/main" id="{621B4795-B4EE-5B4E-FF50-A58F1B063EE2}"/>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3700802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40</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84598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41</a:t>
            </a:fld>
            <a:endParaRPr lang="en-US" altLang="zh-CN" dirty="0"/>
          </a:p>
        </p:txBody>
      </p:sp>
      <p:sp>
        <p:nvSpPr>
          <p:cNvPr id="5" name="日期占位符 4">
            <a:extLst>
              <a:ext uri="{FF2B5EF4-FFF2-40B4-BE49-F238E27FC236}">
                <a16:creationId xmlns:a16="http://schemas.microsoft.com/office/drawing/2014/main" id="{49DD47FE-BE48-A461-EEA5-4FE81A120ED9}"/>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65278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道路行驶时间预测，我们首先需要获取大量真实的道路历史行驶速度数据，如交通传感器采集的数据、一些交通管理机构或第三方数据提供商维护的历史交通数据。交通情况通常具有一定的模式性和规律性，比如在上下班高峰期间通常会有交通拥堵，而在非高峰时段，道路交通可能会比较顺畅。</a:t>
            </a:r>
            <a:endParaRPr lang="en-US" altLang="zh-CN" dirty="0"/>
          </a:p>
          <a:p>
            <a:endParaRPr lang="en-US" altLang="zh-CN" dirty="0"/>
          </a:p>
          <a:p>
            <a:r>
              <a:rPr lang="zh-CN" altLang="en-US" dirty="0"/>
              <a:t>历史速度数据可以帮助我们识别这些模式和规律，从而进行更准确的预测。近几年随着网约车的快速发展，网约车的覆盖范围越来越广、数据可靠性、交通代表性高且数据量庞大，因此本文使用网约车或出租车产生的</a:t>
            </a:r>
            <a:r>
              <a:rPr lang="en-US" altLang="zh-CN" dirty="0"/>
              <a:t>GPS</a:t>
            </a:r>
            <a:r>
              <a:rPr lang="zh-CN" altLang="en-US" dirty="0"/>
              <a:t>轨迹数据作为获取道路历史行驶速度的数据源，通过地图匹配方法可以将大量</a:t>
            </a:r>
            <a:r>
              <a:rPr lang="en-US" altLang="zh-CN" dirty="0"/>
              <a:t>GPS</a:t>
            </a:r>
            <a:r>
              <a:rPr lang="zh-CN" altLang="en-US" dirty="0"/>
              <a:t>轨迹匹配到道路网上，进而获得整个路网的历史行驶速度数据。</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74480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在获得了大量道路历史行驶速度数据后，我们需要根据历史数据预测未来的道路行驶时间，深度学习模型可以帮助我们完成这一任务。</a:t>
            </a:r>
            <a:endParaRPr lang="en-US" altLang="zh-CN" dirty="0"/>
          </a:p>
          <a:p>
            <a:endParaRPr lang="en-US" altLang="zh-CN" dirty="0"/>
          </a:p>
          <a:p>
            <a:r>
              <a:rPr lang="en-US" altLang="zh-CN" dirty="0"/>
              <a:t>1.</a:t>
            </a:r>
            <a:r>
              <a:rPr lang="zh-CN" altLang="en-US" dirty="0"/>
              <a:t>路网中具有很强的不确定性，贝叶斯方法可以很好的处理不确定性和噪声数据，这在预测道路行驶时间中尤为重要。此外，贝叶斯方法也可以避免过拟合，提高模型的泛化能力。</a:t>
            </a:r>
            <a:endParaRPr lang="en-US" altLang="zh-CN" dirty="0"/>
          </a:p>
          <a:p>
            <a:r>
              <a:rPr lang="en-US" altLang="zh-CN" dirty="0"/>
              <a:t>2.</a:t>
            </a:r>
            <a:r>
              <a:rPr lang="zh-CN" altLang="en-US" dirty="0"/>
              <a:t>路网中的道路不是独立存在的，而是相关连接的，因此图结构可以很好的描述路网结构，时空图（</a:t>
            </a:r>
            <a:r>
              <a:rPr lang="en-US" altLang="zh-CN" dirty="0"/>
              <a:t>STG</a:t>
            </a:r>
            <a:r>
              <a:rPr lang="zh-CN" altLang="en-US" dirty="0"/>
              <a:t>）能够考虑道路网络的空间布局和时间变化，将道路和时间维度结合起来，提供更全面的交通信息。它可以捕捉交通拥堵、路段行驶速度、道路状况等时空变化的特征，帮助准确预测行驶时间。变分自编码器（</a:t>
            </a:r>
            <a:r>
              <a:rPr lang="en-US" altLang="zh-CN" dirty="0"/>
              <a:t>VAE</a:t>
            </a:r>
            <a:r>
              <a:rPr lang="zh-CN" altLang="en-US" dirty="0"/>
              <a:t>）是一种生成性深度学习模型，它可以通过学习数据的隐含分布来生成新的数据。</a:t>
            </a:r>
            <a:endParaRPr lang="en-US" altLang="zh-CN" dirty="0"/>
          </a:p>
          <a:p>
            <a:r>
              <a:rPr lang="en-US" altLang="zh-CN" dirty="0"/>
              <a:t>3.</a:t>
            </a:r>
            <a:r>
              <a:rPr lang="zh-CN" altLang="en-US" dirty="0"/>
              <a:t>在道路行驶时间预测中，我们可以通过</a:t>
            </a:r>
            <a:r>
              <a:rPr lang="en-US" altLang="zh-CN" dirty="0"/>
              <a:t>VAE</a:t>
            </a:r>
            <a:r>
              <a:rPr lang="zh-CN" altLang="en-US" dirty="0"/>
              <a:t>学习到道路行驶速度数据的隐含分布，然后基于这个分布来生成预测结果。</a:t>
            </a:r>
            <a:endParaRPr lang="en-US" altLang="zh-CN" dirty="0"/>
          </a:p>
          <a:p>
            <a:r>
              <a:rPr lang="en-US" altLang="zh-CN" dirty="0"/>
              <a:t>  </a:t>
            </a:r>
            <a:r>
              <a:rPr lang="zh-CN" altLang="en-US" dirty="0"/>
              <a:t>结合以上内容的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5</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102926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综上所述，本文的主要工作如下：</a:t>
            </a:r>
            <a:endParaRPr lang="en-US" altLang="zh-CN" dirty="0"/>
          </a:p>
          <a:p>
            <a:pPr marL="228600" indent="-228600">
              <a:buAutoNum type="arabicPeriod"/>
            </a:pPr>
            <a:r>
              <a:rPr lang="zh-CN" altLang="en-US" dirty="0"/>
              <a:t>为了从</a:t>
            </a:r>
            <a:r>
              <a:rPr lang="en-US" altLang="zh-CN" dirty="0"/>
              <a:t>GPS</a:t>
            </a:r>
            <a:r>
              <a:rPr lang="zh-CN" altLang="en-US" dirty="0"/>
              <a:t>轨迹数据中获得道路历史行驶速度，我们提出了一种基于墨卡托的交互式地图匹配方法，优化了</a:t>
            </a:r>
            <a:r>
              <a:rPr lang="en-US" altLang="zh-CN" dirty="0"/>
              <a:t>GPS</a:t>
            </a:r>
            <a:r>
              <a:rPr lang="zh-CN" altLang="en-US" dirty="0"/>
              <a:t>轨迹与路网的匹配准确率与效率的问题，并基于匹配的结果计算出每条道路的历史形式速度数据。</a:t>
            </a:r>
            <a:endParaRPr lang="en-US" altLang="zh-CN" dirty="0"/>
          </a:p>
          <a:p>
            <a:pPr marL="228600" indent="-228600">
              <a:buAutoNum type="arabicPeriod"/>
            </a:pPr>
            <a:r>
              <a:rPr lang="en-US" altLang="zh-CN" dirty="0"/>
              <a:t>2. </a:t>
            </a:r>
            <a:r>
              <a:rPr lang="zh-CN" altLang="en-US" dirty="0"/>
              <a:t>为了预测道路行驶时间，我们提出了一种基于贝叶斯时空图变分自编码器的道路行驶时间预测模型，该模型结合了贝叶斯理论、图模型与变分自编码器，能够充分利用现有数据，预测未来道路行驶时间，为智慧交通系统提供数据支持。</a:t>
            </a:r>
            <a:endParaRPr lang="en-US" altLang="zh-CN" dirty="0"/>
          </a:p>
          <a:p>
            <a:pPr marL="228600" indent="-228600">
              <a:buAutoNum type="arabicPeriod"/>
            </a:pPr>
            <a:r>
              <a:rPr lang="en-US" altLang="zh-CN" dirty="0"/>
              <a:t>3. </a:t>
            </a:r>
            <a:r>
              <a:rPr lang="zh-CN" altLang="en-US" dirty="0"/>
              <a:t>将上述提出的地图匹配方法与道路行驶时间预测模型应用到实际环境中，设计并实现了道路行驶时间预测系统。</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6</a:t>
            </a:fld>
            <a:endParaRPr lang="en-US" altLang="zh-CN" dirty="0"/>
          </a:p>
        </p:txBody>
      </p:sp>
      <p:sp>
        <p:nvSpPr>
          <p:cNvPr id="5" name="日期占位符 4">
            <a:extLst>
              <a:ext uri="{FF2B5EF4-FFF2-40B4-BE49-F238E27FC236}">
                <a16:creationId xmlns:a16="http://schemas.microsoft.com/office/drawing/2014/main" id="{4E294AAC-3E97-D9F2-9D5E-2D2B0375EAA0}"/>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8879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接下来首先介绍基于交互式投票的地图匹配方法</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dirty="0"/>
          </a:p>
        </p:txBody>
      </p:sp>
      <p:sp>
        <p:nvSpPr>
          <p:cNvPr id="5" name="日期占位符 4">
            <a:extLst>
              <a:ext uri="{FF2B5EF4-FFF2-40B4-BE49-F238E27FC236}">
                <a16:creationId xmlns:a16="http://schemas.microsoft.com/office/drawing/2014/main" id="{E6D58E50-A915-5411-DE75-394908BA73F7}"/>
              </a:ext>
            </a:extLst>
          </p:cNvPr>
          <p:cNvSpPr>
            <a:spLocks noGrp="1"/>
          </p:cNvSpPr>
          <p:nvPr>
            <p:ph type="dt" idx="1"/>
          </p:nvPr>
        </p:nvSpPr>
        <p:spPr/>
        <p:txBody>
          <a:bodyPr/>
          <a:lstStyle/>
          <a:p>
            <a:pPr>
              <a:defRPr/>
            </a:pPr>
            <a:endParaRPr lang="en-US" altLang="zh-CN" dirty="0"/>
          </a:p>
        </p:txBody>
      </p:sp>
    </p:spTree>
    <p:extLst>
      <p:ext uri="{BB962C8B-B14F-4D97-AF65-F5344CB8AC3E}">
        <p14:creationId xmlns:p14="http://schemas.microsoft.com/office/powerpoint/2010/main" val="203891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该方法整体流程如图所示，分别是数据预处理、候选点搜索、位置上下文分析、相互影响建模以及交互式投票，接下来我将逐一介绍每一步骤的具体工作。</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0B48A77E-79FB-4BFF-B1F0-CFD29F30865E}" type="slidenum">
              <a:rPr lang="en-US" altLang="zh-CN" smtClean="0"/>
              <a:t>8</a:t>
            </a:fld>
            <a:endParaRPr lang="en-US" altLang="zh-CN"/>
          </a:p>
        </p:txBody>
      </p:sp>
      <p:sp>
        <p:nvSpPr>
          <p:cNvPr id="5" name="日期占位符 4">
            <a:extLst>
              <a:ext uri="{FF2B5EF4-FFF2-40B4-BE49-F238E27FC236}">
                <a16:creationId xmlns:a16="http://schemas.microsoft.com/office/drawing/2014/main" id="{E4B8FE7A-BAC1-1204-9DFA-D4D683DEE472}"/>
              </a:ext>
            </a:extLst>
          </p:cNvPr>
          <p:cNvSpPr>
            <a:spLocks noGrp="1"/>
          </p:cNvSpPr>
          <p:nvPr>
            <p:ph type="dt" idx="1"/>
          </p:nvPr>
        </p:nvSpPr>
        <p:spPr/>
        <p:txBody>
          <a:bodyPr/>
          <a:lstStyle/>
          <a:p>
            <a:pPr>
              <a:defRPr/>
            </a:pPr>
            <a:endParaRPr lang="en-US" altLang="zh-CN"/>
          </a:p>
        </p:txBody>
      </p:sp>
    </p:spTree>
    <p:extLst>
      <p:ext uri="{BB962C8B-B14F-4D97-AF65-F5344CB8AC3E}">
        <p14:creationId xmlns:p14="http://schemas.microsoft.com/office/powerpoint/2010/main" val="66695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在数据预处理阶段中，首先对</a:t>
            </a:r>
            <a:r>
              <a:rPr lang="en-US" altLang="zh-CN" dirty="0"/>
              <a:t>GPS</a:t>
            </a:r>
            <a:r>
              <a:rPr lang="zh-CN" altLang="en-US" dirty="0"/>
              <a:t>轨迹数据进行去噪处理，如删除车辆停止时采集的数据、使用卡尔曼滤波法纠正</a:t>
            </a:r>
            <a:r>
              <a:rPr lang="en-US" altLang="zh-CN" dirty="0"/>
              <a:t>GPS</a:t>
            </a:r>
            <a:r>
              <a:rPr lang="zh-CN" altLang="en-US" dirty="0"/>
              <a:t>轨迹中偏差过大的点，然后对道路网进行简化，将同一路口的多个节点合并为一个节点，这可以大大的加快路网有关的计算。</a:t>
            </a:r>
            <a:endParaRPr lang="en-US" altLang="zh-CN" dirty="0"/>
          </a:p>
        </p:txBody>
      </p:sp>
      <p:sp>
        <p:nvSpPr>
          <p:cNvPr id="4" name="日期占位符 3"/>
          <p:cNvSpPr>
            <a:spLocks noGrp="1"/>
          </p:cNvSpPr>
          <p:nvPr>
            <p:ph type="dt" idx="1"/>
          </p:nvPr>
        </p:nvSpPr>
        <p:spPr/>
        <p:txBody>
          <a:bodyPr/>
          <a:lstStyle/>
          <a:p>
            <a:pPr>
              <a:defRPr/>
            </a:pPr>
            <a:endParaRPr lang="en-US" altLang="zh-CN" dirty="0"/>
          </a:p>
        </p:txBody>
      </p:sp>
      <p:sp>
        <p:nvSpPr>
          <p:cNvPr id="5" name="灯片编号占位符 4"/>
          <p:cNvSpPr>
            <a:spLocks noGrp="1"/>
          </p:cNvSpPr>
          <p:nvPr>
            <p:ph type="sldNum" sz="quarter" idx="5"/>
          </p:nvPr>
        </p:nvSpPr>
        <p:spPr/>
        <p:txBody>
          <a:bodyPr/>
          <a:lstStyle/>
          <a:p>
            <a:fld id="{0B48A77E-79FB-4BFF-B1F0-CFD29F30865E}" type="slidenum">
              <a:rPr lang="en-US" altLang="zh-CN" smtClean="0"/>
              <a:t>9</a:t>
            </a:fld>
            <a:endParaRPr lang="en-US" altLang="zh-CN" dirty="0"/>
          </a:p>
        </p:txBody>
      </p:sp>
    </p:spTree>
    <p:extLst>
      <p:ext uri="{BB962C8B-B14F-4D97-AF65-F5344CB8AC3E}">
        <p14:creationId xmlns:p14="http://schemas.microsoft.com/office/powerpoint/2010/main" val="2776641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2" y="-159964"/>
            <a:ext cx="9144001" cy="594318"/>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332560"/>
            <a:ext cx="9143999" cy="525439"/>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7676110" y="6558835"/>
            <a:ext cx="918842"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2022</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53759" y="6558835"/>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p>
        </p:txBody>
      </p:sp>
      <p:sp>
        <p:nvSpPr>
          <p:cNvPr id="14" name="文本框 13"/>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8191500" y="317500"/>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Drawing3.vsdx"/><Relationship Id="rId3" Type="http://schemas.openxmlformats.org/officeDocument/2006/relationships/image" Target="../media/image12.png"/><Relationship Id="rId7"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package" Target="../embeddings/Microsoft_Visio_Drawing2.vsdx"/><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4.vsdx"/><Relationship Id="rId7"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6.emf"/><Relationship Id="rId4" Type="http://schemas.openxmlformats.org/officeDocument/2006/relationships/package" Target="../embeddings/Microsoft_Visio_Drawing5.vsdx"/></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package" Target="../embeddings/Microsoft_Visio_Drawing6.vsdx"/><Relationship Id="rId7" Type="http://schemas.openxmlformats.org/officeDocument/2006/relationships/package" Target="../embeddings/Microsoft_Visio_Drawing8.vsdx"/><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package" Target="../embeddings/Microsoft_Visio_Drawing7.vsdx"/><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8.emf"/><Relationship Id="rId4" Type="http://schemas.openxmlformats.org/officeDocument/2006/relationships/image" Target="../media/image42.emf"/></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package" Target="../embeddings/Microsoft_Visio_Drawing1.vsdx"/><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5" y="5468105"/>
            <a:ext cx="7701198" cy="1061829"/>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级硕士研究生答辩</a:t>
            </a:r>
          </a:p>
        </p:txBody>
      </p:sp>
      <p:sp>
        <p:nvSpPr>
          <p:cNvPr id="2" name="文本框 1"/>
          <p:cNvSpPr txBox="1"/>
          <p:nvPr/>
        </p:nvSpPr>
        <p:spPr>
          <a:xfrm>
            <a:off x="111178" y="4950460"/>
            <a:ext cx="7536180" cy="46166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2400" dirty="0">
                <a:sym typeface="微软雅黑" panose="020B0503020204020204" pitchFamily="34" charset="-122"/>
              </a:rPr>
              <a:t>面向智慧交通的城市道路行驶时间预测模型研究及实现</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7536109" y="4422703"/>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pic>
        <p:nvPicPr>
          <p:cNvPr id="4" name="图片 3" descr="图片包含 图示&#10;&#10;描述已自动生成">
            <a:extLst>
              <a:ext uri="{FF2B5EF4-FFF2-40B4-BE49-F238E27FC236}">
                <a16:creationId xmlns:a16="http://schemas.microsoft.com/office/drawing/2014/main" id="{9C1EEFD4-4799-7A04-9BA0-91D1CBFE9D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9434" y="1493765"/>
            <a:ext cx="2577637" cy="2774811"/>
          </a:xfrm>
          <a:prstGeom prst="rect">
            <a:avLst/>
          </a:prstGeom>
        </p:spPr>
      </p:pic>
      <p:pic>
        <p:nvPicPr>
          <p:cNvPr id="5" name="图片 4">
            <a:extLst>
              <a:ext uri="{FF2B5EF4-FFF2-40B4-BE49-F238E27FC236}">
                <a16:creationId xmlns:a16="http://schemas.microsoft.com/office/drawing/2014/main" id="{C46488BF-0778-E43B-498D-C3072E527521}"/>
              </a:ext>
            </a:extLst>
          </p:cNvPr>
          <p:cNvPicPr>
            <a:picLocks noChangeAspect="1"/>
          </p:cNvPicPr>
          <p:nvPr/>
        </p:nvPicPr>
        <p:blipFill>
          <a:blip r:embed="rId4"/>
          <a:stretch>
            <a:fillRect/>
          </a:stretch>
        </p:blipFill>
        <p:spPr>
          <a:xfrm>
            <a:off x="453639" y="2258341"/>
            <a:ext cx="1148270" cy="1120407"/>
          </a:xfrm>
          <a:prstGeom prst="rect">
            <a:avLst/>
          </a:prstGeom>
        </p:spPr>
      </p:pic>
      <p:pic>
        <p:nvPicPr>
          <p:cNvPr id="6" name="图片 5">
            <a:extLst>
              <a:ext uri="{FF2B5EF4-FFF2-40B4-BE49-F238E27FC236}">
                <a16:creationId xmlns:a16="http://schemas.microsoft.com/office/drawing/2014/main" id="{F483F2FF-41BD-7D6F-8732-E012E69C52BC}"/>
              </a:ext>
            </a:extLst>
          </p:cNvPr>
          <p:cNvPicPr>
            <a:picLocks noChangeAspect="1"/>
          </p:cNvPicPr>
          <p:nvPr/>
        </p:nvPicPr>
        <p:blipFill>
          <a:blip r:embed="rId5"/>
          <a:stretch>
            <a:fillRect/>
          </a:stretch>
        </p:blipFill>
        <p:spPr>
          <a:xfrm>
            <a:off x="3044571" y="4957125"/>
            <a:ext cx="1195889" cy="1080524"/>
          </a:xfrm>
          <a:prstGeom prst="rect">
            <a:avLst/>
          </a:prstGeom>
        </p:spPr>
      </p:pic>
      <p:sp>
        <p:nvSpPr>
          <p:cNvPr id="9" name="Rectangle 2">
            <a:extLst>
              <a:ext uri="{FF2B5EF4-FFF2-40B4-BE49-F238E27FC236}">
                <a16:creationId xmlns:a16="http://schemas.microsoft.com/office/drawing/2014/main" id="{8DDE729C-BC4B-1459-5820-24636CA055E8}"/>
              </a:ext>
            </a:extLst>
          </p:cNvPr>
          <p:cNvSpPr>
            <a:spLocks noChangeArrowheads="1"/>
          </p:cNvSpPr>
          <p:nvPr/>
        </p:nvSpPr>
        <p:spPr bwMode="auto">
          <a:xfrm>
            <a:off x="6214281" y="18938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9064D62E-7864-92F4-DC7A-867D9C125E28}"/>
              </a:ext>
            </a:extLst>
          </p:cNvPr>
          <p:cNvGraphicFramePr>
            <a:graphicFrameLocks noChangeAspect="1"/>
          </p:cNvGraphicFramePr>
          <p:nvPr>
            <p:extLst>
              <p:ext uri="{D42A27DB-BD31-4B8C-83A1-F6EECF244321}">
                <p14:modId xmlns:p14="http://schemas.microsoft.com/office/powerpoint/2010/main" val="1591708322"/>
              </p:ext>
            </p:extLst>
          </p:nvPr>
        </p:nvGraphicFramePr>
        <p:xfrm>
          <a:off x="6267805" y="1274578"/>
          <a:ext cx="2461383" cy="1628015"/>
        </p:xfrm>
        <a:graphic>
          <a:graphicData uri="http://schemas.openxmlformats.org/presentationml/2006/ole">
            <mc:AlternateContent xmlns:mc="http://schemas.openxmlformats.org/markup-compatibility/2006">
              <mc:Choice xmlns:v="urn:schemas-microsoft-com:vml" Requires="v">
                <p:oleObj name="Visio" r:id="rId6" imgW="7231477" imgH="4815589" progId="Visio.Drawing.15">
                  <p:embed/>
                </p:oleObj>
              </mc:Choice>
              <mc:Fallback>
                <p:oleObj name="Visio" r:id="rId6" imgW="7231477" imgH="4815589"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805" y="1274578"/>
                        <a:ext cx="2461383" cy="1628015"/>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EDD67097-C42F-0CE9-DAB5-B1EFD0D1C93E}"/>
              </a:ext>
            </a:extLst>
          </p:cNvPr>
          <p:cNvGraphicFramePr>
            <a:graphicFrameLocks noChangeAspect="1"/>
          </p:cNvGraphicFramePr>
          <p:nvPr>
            <p:extLst>
              <p:ext uri="{D42A27DB-BD31-4B8C-83A1-F6EECF244321}">
                <p14:modId xmlns:p14="http://schemas.microsoft.com/office/powerpoint/2010/main" val="624599645"/>
              </p:ext>
            </p:extLst>
          </p:nvPr>
        </p:nvGraphicFramePr>
        <p:xfrm>
          <a:off x="6242842" y="3031213"/>
          <a:ext cx="2432763" cy="1628015"/>
        </p:xfrm>
        <a:graphic>
          <a:graphicData uri="http://schemas.openxmlformats.org/presentationml/2006/ole">
            <mc:AlternateContent xmlns:mc="http://schemas.openxmlformats.org/markup-compatibility/2006">
              <mc:Choice xmlns:v="urn:schemas-microsoft-com:vml" Requires="v">
                <p:oleObj name="Visio" r:id="rId8" imgW="7239088" imgH="4838496" progId="Visio.Drawing.15">
                  <p:embed/>
                </p:oleObj>
              </mc:Choice>
              <mc:Fallback>
                <p:oleObj name="Visio" r:id="rId8" imgW="7239088" imgH="4838496" progId="Visio.Drawing.15">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2842" y="3031213"/>
                        <a:ext cx="2432763" cy="1628015"/>
                      </a:xfrm>
                      <a:prstGeom prst="rect">
                        <a:avLst/>
                      </a:prstGeom>
                      <a:noFill/>
                    </p:spPr>
                  </p:pic>
                </p:oleObj>
              </mc:Fallback>
            </mc:AlternateContent>
          </a:graphicData>
        </a:graphic>
      </p:graphicFrame>
      <p:sp>
        <p:nvSpPr>
          <p:cNvPr id="33" name="文本框 32">
            <a:extLst>
              <a:ext uri="{FF2B5EF4-FFF2-40B4-BE49-F238E27FC236}">
                <a16:creationId xmlns:a16="http://schemas.microsoft.com/office/drawing/2014/main" id="{0D6A838F-5376-5C62-2EAC-860AA27BB721}"/>
              </a:ext>
            </a:extLst>
          </p:cNvPr>
          <p:cNvSpPr txBox="1"/>
          <p:nvPr/>
        </p:nvSpPr>
        <p:spPr>
          <a:xfrm>
            <a:off x="52724" y="3478327"/>
            <a:ext cx="1372643" cy="338554"/>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GPS</a:t>
            </a:r>
            <a:r>
              <a:rPr lang="zh-CN" altLang="en-US" sz="1600" b="1" dirty="0">
                <a:latin typeface="微软雅黑" panose="020B0503020204020204" pitchFamily="34" charset="-122"/>
                <a:ea typeface="微软雅黑" panose="020B0503020204020204" pitchFamily="34" charset="-122"/>
              </a:rPr>
              <a:t>轨迹</a:t>
            </a:r>
          </a:p>
        </p:txBody>
      </p:sp>
      <p:sp>
        <p:nvSpPr>
          <p:cNvPr id="37" name="文本框 36">
            <a:extLst>
              <a:ext uri="{FF2B5EF4-FFF2-40B4-BE49-F238E27FC236}">
                <a16:creationId xmlns:a16="http://schemas.microsoft.com/office/drawing/2014/main" id="{B94AD89D-18B6-B4C8-3057-B965B97F2E3B}"/>
              </a:ext>
            </a:extLst>
          </p:cNvPr>
          <p:cNvSpPr txBox="1"/>
          <p:nvPr/>
        </p:nvSpPr>
        <p:spPr>
          <a:xfrm>
            <a:off x="6946711" y="4787848"/>
            <a:ext cx="1261751"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计算候选点</a:t>
            </a:r>
          </a:p>
        </p:txBody>
      </p:sp>
      <p:sp>
        <p:nvSpPr>
          <p:cNvPr id="38" name="右箭头 80">
            <a:extLst>
              <a:ext uri="{FF2B5EF4-FFF2-40B4-BE49-F238E27FC236}">
                <a16:creationId xmlns:a16="http://schemas.microsoft.com/office/drawing/2014/main" id="{08DF76EA-F368-C83D-D21A-29064F65DA16}"/>
              </a:ext>
            </a:extLst>
          </p:cNvPr>
          <p:cNvSpPr/>
          <p:nvPr/>
        </p:nvSpPr>
        <p:spPr>
          <a:xfrm rot="10800000" flipH="1">
            <a:off x="1607754" y="2724231"/>
            <a:ext cx="788155"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右箭头 85">
            <a:extLst>
              <a:ext uri="{FF2B5EF4-FFF2-40B4-BE49-F238E27FC236}">
                <a16:creationId xmlns:a16="http://schemas.microsoft.com/office/drawing/2014/main" id="{6DE06E66-97F0-B444-5C49-8DE17C00E7FE}"/>
              </a:ext>
            </a:extLst>
          </p:cNvPr>
          <p:cNvSpPr/>
          <p:nvPr/>
        </p:nvSpPr>
        <p:spPr>
          <a:xfrm rot="5400000" flipH="1" flipV="1">
            <a:off x="3284294" y="4349969"/>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右箭头 86">
            <a:extLst>
              <a:ext uri="{FF2B5EF4-FFF2-40B4-BE49-F238E27FC236}">
                <a16:creationId xmlns:a16="http://schemas.microsoft.com/office/drawing/2014/main" id="{FAC136FA-2B3F-05EB-C8EE-BF6345E79182}"/>
              </a:ext>
            </a:extLst>
          </p:cNvPr>
          <p:cNvSpPr/>
          <p:nvPr/>
        </p:nvSpPr>
        <p:spPr>
          <a:xfrm rot="10800000" flipH="1" flipV="1">
            <a:off x="5080594" y="2676013"/>
            <a:ext cx="1065447"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文本框 43">
            <a:extLst>
              <a:ext uri="{FF2B5EF4-FFF2-40B4-BE49-F238E27FC236}">
                <a16:creationId xmlns:a16="http://schemas.microsoft.com/office/drawing/2014/main" id="{B4ADE82E-4677-F0A0-B555-15EECF127190}"/>
              </a:ext>
            </a:extLst>
          </p:cNvPr>
          <p:cNvSpPr txBox="1"/>
          <p:nvPr/>
        </p:nvSpPr>
        <p:spPr>
          <a:xfrm>
            <a:off x="2856682" y="6089532"/>
            <a:ext cx="1248052" cy="338554"/>
          </a:xfrm>
          <a:prstGeom prst="rect">
            <a:avLst/>
          </a:prstGeom>
          <a:noFill/>
        </p:spPr>
        <p:txBody>
          <a:bodyPr wrap="square" rtlCol="0">
            <a:spAutoFit/>
          </a:bodyPr>
          <a:lstStyle/>
          <a:p>
            <a:pPr algn="r"/>
            <a:r>
              <a:rPr lang="zh-CN" altLang="en-US" sz="1600" b="1" dirty="0">
                <a:latin typeface="微软雅黑" panose="020B0503020204020204" pitchFamily="34" charset="-122"/>
                <a:ea typeface="微软雅黑" panose="020B0503020204020204" pitchFamily="34" charset="-122"/>
              </a:rPr>
              <a:t>路网数据</a:t>
            </a:r>
          </a:p>
        </p:txBody>
      </p:sp>
      <p:sp>
        <p:nvSpPr>
          <p:cNvPr id="45" name="右箭头 85">
            <a:extLst>
              <a:ext uri="{FF2B5EF4-FFF2-40B4-BE49-F238E27FC236}">
                <a16:creationId xmlns:a16="http://schemas.microsoft.com/office/drawing/2014/main" id="{8B14AE2A-F5C2-CC32-BFFC-657327B643B9}"/>
              </a:ext>
            </a:extLst>
          </p:cNvPr>
          <p:cNvSpPr/>
          <p:nvPr/>
        </p:nvSpPr>
        <p:spPr>
          <a:xfrm rot="5400000" flipH="1" flipV="1">
            <a:off x="3284294" y="4345497"/>
            <a:ext cx="632194"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TextBox 28">
            <a:extLst>
              <a:ext uri="{FF2B5EF4-FFF2-40B4-BE49-F238E27FC236}">
                <a16:creationId xmlns:a16="http://schemas.microsoft.com/office/drawing/2014/main" id="{A29F3449-231F-0090-8D16-F1335172CE9F}"/>
              </a:ext>
            </a:extLst>
          </p:cNvPr>
          <p:cNvSpPr txBox="1"/>
          <p:nvPr/>
        </p:nvSpPr>
        <p:spPr>
          <a:xfrm>
            <a:off x="475243" y="119650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候选点搜索</a:t>
            </a:r>
          </a:p>
        </p:txBody>
      </p:sp>
    </p:spTree>
    <p:extLst>
      <p:ext uri="{BB962C8B-B14F-4D97-AF65-F5344CB8AC3E}">
        <p14:creationId xmlns:p14="http://schemas.microsoft.com/office/powerpoint/2010/main" val="9745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animBg="1"/>
      <p:bldP spid="41" grpId="0" animBg="1"/>
      <p:bldP spid="42" grpId="0" animBg="1"/>
      <p:bldP spid="44" grpId="0"/>
      <p:bldP spid="45" grpId="0" animBg="1"/>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TextBox 28">
            <a:extLst>
              <a:ext uri="{FF2B5EF4-FFF2-40B4-BE49-F238E27FC236}">
                <a16:creationId xmlns:a16="http://schemas.microsoft.com/office/drawing/2014/main" id="{471CBA89-EEA8-CCE6-ACC3-BAE3B649A1B9}"/>
              </a:ext>
            </a:extLst>
          </p:cNvPr>
          <p:cNvSpPr txBox="1"/>
          <p:nvPr/>
        </p:nvSpPr>
        <p:spPr>
          <a:xfrm>
            <a:off x="493762" y="9340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位置上下文分析</a:t>
            </a:r>
          </a:p>
        </p:txBody>
      </p:sp>
      <p:sp>
        <p:nvSpPr>
          <p:cNvPr id="79" name="矩形 78">
            <a:extLst>
              <a:ext uri="{FF2B5EF4-FFF2-40B4-BE49-F238E27FC236}">
                <a16:creationId xmlns:a16="http://schemas.microsoft.com/office/drawing/2014/main" id="{515020BA-6234-49F7-914C-788B754E76D3}"/>
              </a:ext>
            </a:extLst>
          </p:cNvPr>
          <p:cNvSpPr/>
          <p:nvPr/>
        </p:nvSpPr>
        <p:spPr>
          <a:xfrm>
            <a:off x="1614665" y="3573588"/>
            <a:ext cx="5591093" cy="90325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0CA370D3-6333-EA82-B7FC-773B496A6637}"/>
                  </a:ext>
                </a:extLst>
              </p:cNvPr>
              <p:cNvSpPr/>
              <p:nvPr/>
            </p:nvSpPr>
            <p:spPr>
              <a:xfrm>
                <a:off x="1614665" y="3861622"/>
                <a:ext cx="6803405" cy="41357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zh-CN" sz="1200" dirty="0">
                    <a:latin typeface="微软雅黑" panose="020B0503020204020204" charset="-122"/>
                    <a:ea typeface="微软雅黑" panose="020B0503020204020204" charset="-122"/>
                  </a:rPr>
                  <a:t>道路水平系数来模拟车辆在道路上的趋势</a:t>
                </a:r>
                <a14:m>
                  <m:oMath xmlns:m="http://schemas.openxmlformats.org/officeDocument/2006/math">
                    <m:eqArr>
                      <m:eqArrPr>
                        <m:ctrlPr>
                          <a:rPr lang="zh-CN" altLang="zh-CN" sz="1200" i="1">
                            <a:latin typeface="Cambria Math" panose="02040503050406030204" pitchFamily="18" charset="0"/>
                            <a:ea typeface="微软雅黑" panose="020B0503020204020204" charset="-122"/>
                          </a:rPr>
                        </m:ctrlPr>
                      </m:eqArrPr>
                      <m:e>
                        <m:r>
                          <a:rPr lang="zh-CN" altLang="en-US" sz="1200" i="1">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𝑅𝐿𝐹</m:t>
                        </m:r>
                        <m:r>
                          <a:rPr lang="zh-CN" altLang="en-US" sz="1200" i="1">
                            <a:latin typeface="Cambria Math" panose="02040503050406030204" pitchFamily="18" charset="0"/>
                            <a:ea typeface="微软雅黑" panose="020B0503020204020204" charset="-122"/>
                          </a:rPr>
                          <m:t>定义为：</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m:t>
                        </m:r>
                        <m:f>
                          <m:fPr>
                            <m:ctrlPr>
                              <a:rPr lang="zh-CN" altLang="zh-CN" sz="1200" i="1">
                                <a:latin typeface="Cambria Math" panose="02040503050406030204" pitchFamily="18" charset="0"/>
                                <a:ea typeface="微软雅黑" panose="020B0503020204020204" charset="-122"/>
                              </a:rPr>
                            </m:ctrlPr>
                          </m:fPr>
                          <m:num>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𝑠</m:t>
                                </m:r>
                              </m:sub>
                            </m:sSub>
                          </m:num>
                          <m:den>
                            <m:d>
                              <m:dPr>
                                <m:ctrlPr>
                                  <a:rPr lang="zh-CN" altLang="zh-CN" sz="1200" i="1">
                                    <a:latin typeface="Cambria Math" panose="02040503050406030204" pitchFamily="18" charset="0"/>
                                    <a:ea typeface="微软雅黑" panose="020B0503020204020204" charset="-122"/>
                                  </a:rPr>
                                </m:ctrlPr>
                              </m:dPr>
                              <m:e>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𝑑</m:t>
                                    </m:r>
                                  </m:sub>
                                </m:sSub>
                                <m:r>
                                  <a:rPr lang="en-US" altLang="zh-CN" sz="1200">
                                    <a:latin typeface="Cambria Math" panose="02040503050406030204" pitchFamily="18" charset="0"/>
                                    <a:ea typeface="微软雅黑" panose="020B0503020204020204" charset="-122"/>
                                  </a:rPr>
                                  <m:t>−</m:t>
                                </m:r>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𝑠</m:t>
                                    </m:r>
                                  </m:sub>
                                </m:sSub>
                              </m:e>
                            </m:d>
                            <m:r>
                              <a:rPr lang="en-US" altLang="zh-CN" sz="1200">
                                <a:latin typeface="Cambria Math" panose="02040503050406030204" pitchFamily="18" charset="0"/>
                                <a:ea typeface="微软雅黑" panose="020B0503020204020204" charset="-122"/>
                              </a:rPr>
                              <m:t>+</m:t>
                            </m:r>
                            <m:sSub>
                              <m:sSubPr>
                                <m:ctrlPr>
                                  <a:rPr lang="zh-CN" altLang="zh-CN" sz="1200" i="1">
                                    <a:latin typeface="Cambria Math" panose="02040503050406030204" pitchFamily="18" charset="0"/>
                                    <a:ea typeface="微软雅黑" panose="020B0503020204020204" charset="-122"/>
                                  </a:rPr>
                                </m:ctrlPr>
                              </m:sSubPr>
                              <m:e>
                                <m:r>
                                  <a:rPr lang="en-US" altLang="zh-CN" sz="1200">
                                    <a:latin typeface="Cambria Math" panose="02040503050406030204" pitchFamily="18" charset="0"/>
                                    <a:ea typeface="微软雅黑" panose="020B0503020204020204" charset="-122"/>
                                  </a:rPr>
                                  <m:t>𝑣</m:t>
                                </m:r>
                              </m:e>
                              <m:sub>
                                <m:r>
                                  <a:rPr lang="en-US" altLang="zh-CN" sz="1200">
                                    <a:latin typeface="Cambria Math" panose="02040503050406030204" pitchFamily="18" charset="0"/>
                                    <a:ea typeface="微软雅黑" panose="020B0503020204020204" charset="-122"/>
                                  </a:rPr>
                                  <m:t>𝑠</m:t>
                                </m:r>
                              </m:sub>
                            </m:sSub>
                          </m:den>
                        </m:f>
                      </m:e>
                    </m:eqArr>
                  </m:oMath>
                </a14:m>
                <a:endParaRPr lang="zh-CN" altLang="en-US" sz="1200" dirty="0">
                  <a:latin typeface="微软雅黑" panose="020B0503020204020204" charset="-122"/>
                  <a:ea typeface="微软雅黑" panose="020B0503020204020204" charset="-122"/>
                  <a:sym typeface="+mn-lt"/>
                </a:endParaRPr>
              </a:p>
            </p:txBody>
          </p:sp>
        </mc:Choice>
        <mc:Fallback xmlns="">
          <p:sp>
            <p:nvSpPr>
              <p:cNvPr id="86" name="矩形 85">
                <a:extLst>
                  <a:ext uri="{FF2B5EF4-FFF2-40B4-BE49-F238E27FC236}">
                    <a16:creationId xmlns:a16="http://schemas.microsoft.com/office/drawing/2014/main" id="{0CA370D3-6333-EA82-B7FC-773B496A6637}"/>
                  </a:ext>
                </a:extLst>
              </p:cNvPr>
              <p:cNvSpPr>
                <a:spLocks noRot="1" noChangeAspect="1" noMove="1" noResize="1" noEditPoints="1" noAdjustHandles="1" noChangeArrowheads="1" noChangeShapeType="1" noTextEdit="1"/>
              </p:cNvSpPr>
              <p:nvPr/>
            </p:nvSpPr>
            <p:spPr>
              <a:xfrm>
                <a:off x="1614665" y="3861622"/>
                <a:ext cx="6803405" cy="413575"/>
              </a:xfrm>
              <a:prstGeom prst="rect">
                <a:avLst/>
              </a:prstGeom>
              <a:blipFill>
                <a:blip r:embed="rId3"/>
                <a:stretch>
                  <a:fillRect l="-90"/>
                </a:stretch>
              </a:blipFill>
            </p:spPr>
            <p:txBody>
              <a:bodyPr/>
              <a:lstStyle/>
              <a:p>
                <a:r>
                  <a:rPr lang="zh-CN" altLang="en-US">
                    <a:noFill/>
                  </a:rPr>
                  <a:t> </a:t>
                </a:r>
              </a:p>
            </p:txBody>
          </p:sp>
        </mc:Fallback>
      </mc:AlternateContent>
      <p:sp>
        <p:nvSpPr>
          <p:cNvPr id="88" name="矩形 87">
            <a:extLst>
              <a:ext uri="{FF2B5EF4-FFF2-40B4-BE49-F238E27FC236}">
                <a16:creationId xmlns:a16="http://schemas.microsoft.com/office/drawing/2014/main" id="{96868928-8862-3C28-49E7-31281D1FAEE6}"/>
              </a:ext>
            </a:extLst>
          </p:cNvPr>
          <p:cNvSpPr/>
          <p:nvPr/>
        </p:nvSpPr>
        <p:spPr>
          <a:xfrm>
            <a:off x="1614665" y="1424555"/>
            <a:ext cx="5588397" cy="83727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D5A801E8-2ACE-D01E-D708-A713A8CD5B16}"/>
                  </a:ext>
                </a:extLst>
              </p:cNvPr>
              <p:cNvSpPr/>
              <p:nvPr/>
            </p:nvSpPr>
            <p:spPr>
              <a:xfrm>
                <a:off x="1917339" y="1797191"/>
                <a:ext cx="5384736" cy="56265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1200" dirty="0">
                    <a:latin typeface="微软雅黑" panose="020B0503020204020204" charset="-122"/>
                    <a:ea typeface="微软雅黑" panose="020B0503020204020204" charset="-122"/>
                  </a:rPr>
                  <a:t>相邻采样点</a:t>
                </a:r>
                <a:r>
                  <a:rPr lang="zh-CN" altLang="zh-CN" sz="1200" dirty="0">
                    <a:latin typeface="微软雅黑" panose="020B0503020204020204" charset="-122"/>
                    <a:ea typeface="微软雅黑" panose="020B0503020204020204" charset="-122"/>
                  </a:rPr>
                  <a:t>空间分析函数定义为</a:t>
                </a:r>
                <a:r>
                  <a:rPr lang="zh-CN" altLang="en-US" sz="1200" dirty="0">
                    <a:latin typeface="微软雅黑" panose="020B0503020204020204" charset="-122"/>
                    <a:ea typeface="微软雅黑" panose="020B0503020204020204" charset="-122"/>
                  </a:rPr>
                  <a:t>：</a:t>
                </a:r>
                <a14:m>
                  <m:oMath xmlns:m="http://schemas.openxmlformats.org/officeDocument/2006/math">
                    <m:eqArr>
                      <m:eqArrPr>
                        <m:ctrlPr>
                          <a:rPr lang="zh-CN" altLang="zh-CN" sz="1200" i="1">
                            <a:latin typeface="Cambria Math" panose="02040503050406030204" pitchFamily="18" charset="0"/>
                            <a:ea typeface="微软雅黑" panose="020B0503020204020204" charset="-122"/>
                          </a:rPr>
                        </m:ctrlPr>
                      </m:eqArrPr>
                      <m:e>
                        <m:r>
                          <m:rPr>
                            <m:sty m:val="p"/>
                          </m:rPr>
                          <a:rPr lang="en-US" altLang="zh-CN" sz="1200">
                            <a:latin typeface="Cambria Math" panose="02040503050406030204" pitchFamily="18" charset="0"/>
                            <a:ea typeface="微软雅黑" panose="020B0503020204020204" charset="-122"/>
                          </a:rPr>
                          <m:t>S</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m:t>
                        </m:r>
                        <m:r>
                          <m:rPr>
                            <m:sty m:val="p"/>
                          </m:rPr>
                          <a:rPr lang="en-US" altLang="zh-CN" sz="1200">
                            <a:latin typeface="Cambria Math" panose="02040503050406030204" pitchFamily="18" charset="0"/>
                            <a:ea typeface="微软雅黑" panose="020B0503020204020204" charset="-122"/>
                          </a:rPr>
                          <m:t>N</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𝑉</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e>
                    </m:eqArr>
                  </m:oMath>
                </a14:m>
                <a:endParaRPr lang="en-US" altLang="zh-CN" sz="1200" dirty="0">
                  <a:latin typeface="微软雅黑" panose="020B0503020204020204" charset="-122"/>
                  <a:ea typeface="微软雅黑" panose="020B0503020204020204" charset="-122"/>
                </a:endParaRPr>
              </a:p>
              <a:p>
                <a:pPr algn="just">
                  <a:lnSpc>
                    <a:spcPct val="125000"/>
                  </a:lnSpc>
                </a:pPr>
                <a:endParaRPr lang="zh-CN" altLang="en-US" sz="1200" dirty="0">
                  <a:latin typeface="微软雅黑" panose="020B0503020204020204" charset="-122"/>
                  <a:ea typeface="微软雅黑" panose="020B0503020204020204" charset="-122"/>
                  <a:sym typeface="+mn-lt"/>
                </a:endParaRPr>
              </a:p>
            </p:txBody>
          </p:sp>
        </mc:Choice>
        <mc:Fallback xmlns="">
          <p:sp>
            <p:nvSpPr>
              <p:cNvPr id="90" name="矩形 89">
                <a:extLst>
                  <a:ext uri="{FF2B5EF4-FFF2-40B4-BE49-F238E27FC236}">
                    <a16:creationId xmlns:a16="http://schemas.microsoft.com/office/drawing/2014/main" id="{D5A801E8-2ACE-D01E-D708-A713A8CD5B16}"/>
                  </a:ext>
                </a:extLst>
              </p:cNvPr>
              <p:cNvSpPr>
                <a:spLocks noRot="1" noChangeAspect="1" noMove="1" noResize="1" noEditPoints="1" noAdjustHandles="1" noChangeArrowheads="1" noChangeShapeType="1" noTextEdit="1"/>
              </p:cNvSpPr>
              <p:nvPr/>
            </p:nvSpPr>
            <p:spPr>
              <a:xfrm>
                <a:off x="1917339" y="1797191"/>
                <a:ext cx="5384736" cy="562655"/>
              </a:xfrm>
              <a:prstGeom prst="rect">
                <a:avLst/>
              </a:prstGeom>
              <a:blipFill>
                <a:blip r:embed="rId4"/>
                <a:stretch>
                  <a:fillRect l="-113"/>
                </a:stretch>
              </a:blipFill>
            </p:spPr>
            <p:txBody>
              <a:bodyPr/>
              <a:lstStyle/>
              <a:p>
                <a:r>
                  <a:rPr lang="zh-CN" altLang="en-US">
                    <a:noFill/>
                  </a:rPr>
                  <a:t> </a:t>
                </a:r>
              </a:p>
            </p:txBody>
          </p:sp>
        </mc:Fallback>
      </mc:AlternateContent>
      <p:sp>
        <p:nvSpPr>
          <p:cNvPr id="108" name="矩形 107">
            <a:extLst>
              <a:ext uri="{FF2B5EF4-FFF2-40B4-BE49-F238E27FC236}">
                <a16:creationId xmlns:a16="http://schemas.microsoft.com/office/drawing/2014/main" id="{3F231A64-D2FF-A4BB-1337-FDA1308F741A}"/>
              </a:ext>
            </a:extLst>
          </p:cNvPr>
          <p:cNvSpPr/>
          <p:nvPr/>
        </p:nvSpPr>
        <p:spPr>
          <a:xfrm>
            <a:off x="598536" y="4616859"/>
            <a:ext cx="7819534" cy="1602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3B7A082A-B8FA-C71E-D803-037DC8217E53}"/>
                  </a:ext>
                </a:extLst>
              </p:cNvPr>
              <p:cNvSpPr/>
              <p:nvPr/>
            </p:nvSpPr>
            <p:spPr>
              <a:xfrm>
                <a:off x="810639" y="4583843"/>
                <a:ext cx="7649851" cy="165192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pPr>
                <a:r>
                  <a:rPr lang="zh-CN" altLang="en-US" sz="1200" dirty="0">
                    <a:latin typeface="微软雅黑" panose="020B0503020204020204" charset="-122"/>
                    <a:ea typeface="微软雅黑" panose="020B0503020204020204" charset="-122"/>
                    <a:sym typeface="+mn-lt"/>
                  </a:rPr>
                  <a:t>约束</a:t>
                </a:r>
                <a:r>
                  <a:rPr lang="en-US" altLang="zh-CN" sz="1200" dirty="0">
                    <a:latin typeface="微软雅黑" panose="020B0503020204020204" charset="-122"/>
                    <a:ea typeface="微软雅黑" panose="020B0503020204020204" charset="-122"/>
                    <a:sym typeface="+mn-lt"/>
                  </a:rPr>
                  <a:t>1</a:t>
                </a:r>
                <a:r>
                  <a:rPr lang="zh-CN" altLang="en-US" sz="1200" dirty="0">
                    <a:latin typeface="微软雅黑" panose="020B0503020204020204" charset="-122"/>
                    <a:ea typeface="微软雅黑" panose="020B0503020204020204" charset="-122"/>
                    <a:sym typeface="+mn-lt"/>
                  </a:rPr>
                  <a:t>：</a:t>
                </a:r>
                <a:r>
                  <a:rPr lang="zh-CN" altLang="zh-CN" sz="1200" dirty="0">
                    <a:latin typeface="微软雅黑" panose="020B0503020204020204" charset="-122"/>
                    <a:ea typeface="微软雅黑" panose="020B0503020204020204" charset="-122"/>
                  </a:rPr>
                  <a:t>匹配路径</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d>
                          <m:dPr>
                            <m:ctrlPr>
                              <a:rPr lang="zh-CN" altLang="zh-CN" sz="1200" i="1">
                                <a:latin typeface="Cambria Math" panose="02040503050406030204" pitchFamily="18" charset="0"/>
                                <a:ea typeface="微软雅黑" panose="020B0503020204020204" charset="-122"/>
                              </a:rPr>
                            </m:ctrlPr>
                          </m:dPr>
                          <m:e>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e>
                        </m:d>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dirty="0">
                    <a:latin typeface="微软雅黑" panose="020B0503020204020204" charset="-122"/>
                    <a:ea typeface="微软雅黑" panose="020B0503020204020204" charset="-122"/>
                  </a:rPr>
                  <a:t>在路网结构中真实存在且能够在合理时间内可到达</a:t>
                </a:r>
                <a:r>
                  <a:rPr lang="zh-CN" altLang="en-US" sz="1200" dirty="0">
                    <a:latin typeface="微软雅黑" panose="020B0503020204020204" charset="-122"/>
                    <a:ea typeface="微软雅黑" panose="020B0503020204020204" charset="-122"/>
                  </a:rPr>
                  <a:t>；</a:t>
                </a:r>
                <a:endParaRPr lang="en-US" altLang="zh-CN" sz="1200" dirty="0">
                  <a:latin typeface="微软雅黑" panose="020B0503020204020204" charset="-122"/>
                  <a:ea typeface="微软雅黑" panose="020B0503020204020204" charset="-122"/>
                </a:endParaRPr>
              </a:p>
              <a:p>
                <a:pPr>
                  <a:lnSpc>
                    <a:spcPct val="125000"/>
                  </a:lnSpc>
                </a:pPr>
                <a:r>
                  <a:rPr lang="zh-CN" altLang="en-US" sz="1200" dirty="0">
                    <a:latin typeface="微软雅黑" panose="020B0503020204020204" charset="-122"/>
                    <a:ea typeface="微软雅黑" panose="020B0503020204020204" charset="-122"/>
                    <a:sym typeface="+mn-lt"/>
                  </a:rPr>
                  <a:t>约束</a:t>
                </a:r>
                <a:r>
                  <a:rPr lang="en-US" altLang="zh-CN" sz="1200" dirty="0">
                    <a:latin typeface="微软雅黑" panose="020B0503020204020204" charset="-122"/>
                    <a:ea typeface="微软雅黑" panose="020B0503020204020204" charset="-122"/>
                    <a:sym typeface="+mn-lt"/>
                  </a:rPr>
                  <a:t>2</a:t>
                </a:r>
                <a:r>
                  <a:rPr lang="zh-CN" altLang="en-US" sz="1200" dirty="0">
                    <a:latin typeface="微软雅黑" panose="020B0503020204020204" charset="-122"/>
                    <a:ea typeface="微软雅黑" panose="020B0503020204020204" charset="-122"/>
                    <a:sym typeface="+mn-lt"/>
                  </a:rPr>
                  <a:t>：</a:t>
                </a:r>
                <a:r>
                  <a:rPr lang="zh-CN" altLang="zh-CN" sz="1200" dirty="0">
                    <a:latin typeface="微软雅黑" panose="020B0503020204020204" charset="-122"/>
                    <a:ea typeface="微软雅黑" panose="020B0503020204020204" charset="-122"/>
                  </a:rPr>
                  <a:t>权重</a:t>
                </a:r>
                <a14:m>
                  <m:oMath xmlns:m="http://schemas.openxmlformats.org/officeDocument/2006/math">
                    <m:eqArr>
                      <m:eqArrPr>
                        <m:ctrlPr>
                          <a:rPr lang="zh-CN" altLang="zh-CN" sz="1200" i="1">
                            <a:latin typeface="Cambria Math" panose="02040503050406030204" pitchFamily="18" charset="0"/>
                            <a:ea typeface="微软雅黑" panose="020B0503020204020204" charset="-122"/>
                          </a:rPr>
                        </m:ctrlPr>
                      </m:eqArrPr>
                      <m:e>
                        <m:r>
                          <m:rPr>
                            <m:sty m:val="p"/>
                          </m:rPr>
                          <a:rPr lang="en-US" altLang="zh-CN" sz="1200">
                            <a:latin typeface="Cambria Math" panose="02040503050406030204" pitchFamily="18" charset="0"/>
                            <a:ea typeface="微软雅黑" panose="020B0503020204020204" charset="-122"/>
                          </a:rPr>
                          <m:t>F</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𝑆</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𝑇</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𝑅</m:t>
                        </m:r>
                        <m:r>
                          <m:rPr>
                            <m:sty m:val="p"/>
                          </m:rPr>
                          <a:rPr lang="en-US" altLang="zh-CN" sz="1200">
                            <a:latin typeface="Cambria Math" panose="02040503050406030204" pitchFamily="18" charset="0"/>
                            <a:ea typeface="微软雅黑" panose="020B0503020204020204" charset="-122"/>
                          </a:rPr>
                          <m:t>LF</m:t>
                        </m: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e>
                    </m:eqArr>
                  </m:oMath>
                </a14:m>
                <a:r>
                  <a:rPr lang="zh-CN" altLang="zh-CN" sz="1200" dirty="0">
                    <a:latin typeface="微软雅黑" panose="020B0503020204020204" charset="-122"/>
                    <a:ea typeface="微软雅黑" panose="020B0503020204020204" charset="-122"/>
                  </a:rPr>
                  <a:t>的阈值</a:t>
                </a:r>
                <a14:m>
                  <m:oMath xmlns:m="http://schemas.openxmlformats.org/officeDocument/2006/math">
                    <m:r>
                      <m:rPr>
                        <m:sty m:val="p"/>
                      </m:rPr>
                      <a:rPr lang="en-US" altLang="zh-CN" sz="1200">
                        <a:latin typeface="Cambria Math" panose="02040503050406030204" pitchFamily="18" charset="0"/>
                        <a:ea typeface="微软雅黑" panose="020B0503020204020204" charset="-122"/>
                      </a:rPr>
                      <m:t>θ</m:t>
                    </m:r>
                    <m:r>
                      <a:rPr lang="en-US" altLang="zh-CN" sz="1200">
                        <a:latin typeface="Cambria Math" panose="02040503050406030204" pitchFamily="18" charset="0"/>
                        <a:ea typeface="微软雅黑" panose="020B0503020204020204" charset="-122"/>
                      </a:rPr>
                      <m:t>=1.0× </m:t>
                    </m:r>
                    <m:sSup>
                      <m:sSupPr>
                        <m:ctrlPr>
                          <a:rPr lang="zh-CN" altLang="zh-CN" sz="1200" i="1">
                            <a:latin typeface="Cambria Math" panose="02040503050406030204" pitchFamily="18" charset="0"/>
                            <a:ea typeface="微软雅黑" panose="020B0503020204020204" charset="-122"/>
                          </a:rPr>
                        </m:ctrlPr>
                      </m:sSupPr>
                      <m:e>
                        <m:r>
                          <a:rPr lang="en-US" altLang="zh-CN" sz="1200">
                            <a:latin typeface="Cambria Math" panose="02040503050406030204" pitchFamily="18" charset="0"/>
                            <a:ea typeface="微软雅黑" panose="020B0503020204020204" charset="-122"/>
                          </a:rPr>
                          <m:t>10</m:t>
                        </m:r>
                      </m:e>
                      <m:sup>
                        <m:r>
                          <a:rPr lang="en-US" altLang="zh-CN" sz="1200">
                            <a:latin typeface="Cambria Math" panose="02040503050406030204" pitchFamily="18" charset="0"/>
                            <a:ea typeface="微软雅黑" panose="020B0503020204020204" charset="-122"/>
                          </a:rPr>
                          <m:t>−5</m:t>
                        </m:r>
                      </m:sup>
                    </m:sSup>
                    <m:r>
                      <a:rPr lang="zh-CN" altLang="en-US" sz="1200">
                        <a:latin typeface="Cambria Math" panose="02040503050406030204" pitchFamily="18" charset="0"/>
                        <a:ea typeface="微软雅黑" panose="020B0503020204020204" charset="-122"/>
                      </a:rPr>
                      <m:t>，当</m:t>
                    </m:r>
                  </m:oMath>
                </a14:m>
                <a:r>
                  <a:rPr lang="zh-CN" altLang="zh-CN" sz="1200" dirty="0">
                    <a:latin typeface="微软雅黑" panose="020B0503020204020204" charset="-122"/>
                    <a:ea typeface="微软雅黑" panose="020B0503020204020204" charset="-122"/>
                  </a:rPr>
                  <a:t>权重</a:t>
                </a:r>
                <a14:m>
                  <m:oMath xmlns:m="http://schemas.openxmlformats.org/officeDocument/2006/math">
                    <m:r>
                      <a:rPr lang="en-US" altLang="zh-CN" sz="1200">
                        <a:latin typeface="Cambria Math" panose="02040503050406030204" pitchFamily="18" charset="0"/>
                        <a:ea typeface="微软雅黑" panose="020B0503020204020204" charset="-122"/>
                      </a:rPr>
                      <m:t>𝐹</m:t>
                    </m:r>
                  </m:oMath>
                </a14:m>
                <a:r>
                  <a:rPr lang="zh-CN" altLang="zh-CN" sz="1200" dirty="0">
                    <a:latin typeface="微软雅黑" panose="020B0503020204020204" charset="-122"/>
                    <a:ea typeface="微软雅黑" panose="020B0503020204020204" charset="-122"/>
                  </a:rPr>
                  <a:t>小于</a:t>
                </a:r>
                <a14:m>
                  <m:oMath xmlns:m="http://schemas.openxmlformats.org/officeDocument/2006/math">
                    <m:r>
                      <m:rPr>
                        <m:sty m:val="p"/>
                      </m:rPr>
                      <a:rPr lang="en-US" altLang="zh-CN" sz="1200">
                        <a:latin typeface="Cambria Math" panose="02040503050406030204" pitchFamily="18" charset="0"/>
                        <a:ea typeface="微软雅黑" panose="020B0503020204020204" charset="-122"/>
                      </a:rPr>
                      <m:t>θ</m:t>
                    </m:r>
                    <m:r>
                      <a:rPr lang="zh-CN" altLang="en-US" sz="1200">
                        <a:latin typeface="Cambria Math" panose="02040503050406030204" pitchFamily="18" charset="0"/>
                        <a:ea typeface="微软雅黑" panose="020B0503020204020204" charset="-122"/>
                      </a:rPr>
                      <m:t>时</m:t>
                    </m:r>
                  </m:oMath>
                </a14:m>
                <a:r>
                  <a:rPr lang="zh-CN" altLang="en-US" sz="1200" dirty="0">
                    <a:latin typeface="微软雅黑" panose="020B0503020204020204" charset="-122"/>
                    <a:ea typeface="微软雅黑" panose="020B0503020204020204" charset="-122"/>
                  </a:rPr>
                  <a:t>为</a:t>
                </a:r>
                <a:r>
                  <a:rPr lang="zh-CN" altLang="zh-CN" sz="1200" dirty="0">
                    <a:latin typeface="微软雅黑" panose="020B0503020204020204" charset="-122"/>
                    <a:ea typeface="微软雅黑" panose="020B0503020204020204" charset="-122"/>
                  </a:rPr>
                  <a:t>错误匹配路径</a:t>
                </a:r>
                <a:r>
                  <a:rPr lang="zh-CN" altLang="en-US" sz="1200" dirty="0">
                    <a:latin typeface="微软雅黑" panose="020B0503020204020204" charset="-122"/>
                    <a:ea typeface="微软雅黑" panose="020B0503020204020204" charset="-122"/>
                  </a:rPr>
                  <a:t>；</a:t>
                </a:r>
                <a:endParaRPr lang="en-US" altLang="zh-CN" sz="1200" dirty="0">
                  <a:latin typeface="微软雅黑" panose="020B0503020204020204" charset="-122"/>
                  <a:ea typeface="微软雅黑" panose="020B0503020204020204" charset="-122"/>
                </a:endParaRPr>
              </a:p>
              <a:p>
                <a:pPr>
                  <a:lnSpc>
                    <a:spcPct val="125000"/>
                  </a:lnSpc>
                </a:pPr>
                <a:r>
                  <a:rPr lang="zh-CN" altLang="en-US" sz="1200" dirty="0">
                    <a:latin typeface="微软雅黑" panose="020B0503020204020204" charset="-122"/>
                    <a:ea typeface="微软雅黑" panose="020B0503020204020204" charset="-122"/>
                    <a:sym typeface="+mn-lt"/>
                  </a:rPr>
                  <a:t>约束</a:t>
                </a:r>
                <a:r>
                  <a:rPr lang="en-US" altLang="zh-CN" sz="1200" dirty="0">
                    <a:latin typeface="微软雅黑" panose="020B0503020204020204" charset="-122"/>
                    <a:ea typeface="微软雅黑" panose="020B0503020204020204" charset="-122"/>
                    <a:sym typeface="+mn-lt"/>
                  </a:rPr>
                  <a:t>3</a:t>
                </a:r>
                <a:r>
                  <a:rPr lang="zh-CN" altLang="en-US" sz="1200" dirty="0">
                    <a:latin typeface="微软雅黑" panose="020B0503020204020204" charset="-122"/>
                    <a:ea typeface="微软雅黑" panose="020B0503020204020204" charset="-122"/>
                    <a:sym typeface="+mn-lt"/>
                  </a:rPr>
                  <a:t>：</a:t>
                </a:r>
                <a:r>
                  <a:rPr lang="zh-CN" altLang="zh-CN" sz="1200" dirty="0">
                    <a:latin typeface="微软雅黑" panose="020B0503020204020204" charset="-122"/>
                    <a:ea typeface="微软雅黑" panose="020B0503020204020204" charset="-122"/>
                  </a:rPr>
                  <a:t>设</a:t>
                </a:r>
                <a14:m>
                  <m:oMath xmlns:m="http://schemas.openxmlformats.org/officeDocument/2006/math">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oMath>
                </a14:m>
                <a:r>
                  <a:rPr lang="zh-CN" altLang="zh-CN" sz="1200" dirty="0">
                    <a:latin typeface="微软雅黑" panose="020B0503020204020204" charset="-122"/>
                    <a:ea typeface="微软雅黑" panose="020B0503020204020204" charset="-122"/>
                  </a:rPr>
                  <a:t>为车辆沿着候选点</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oMath>
                </a14:m>
                <a:r>
                  <a:rPr lang="zh-CN" altLang="zh-CN" sz="1200" dirty="0">
                    <a:latin typeface="微软雅黑" panose="020B0503020204020204" charset="-122"/>
                    <a:ea typeface="微软雅黑" panose="020B0503020204020204" charset="-122"/>
                  </a:rPr>
                  <a:t>到候选点</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dirty="0">
                    <a:latin typeface="微软雅黑" panose="020B0503020204020204" charset="-122"/>
                    <a:ea typeface="微软雅黑" panose="020B0503020204020204" charset="-122"/>
                  </a:rPr>
                  <a:t>之间</a:t>
                </a:r>
                <a:r>
                  <a:rPr lang="zh-CN" altLang="zh-CN" sz="1200" b="1" dirty="0">
                    <a:latin typeface="微软雅黑" panose="020B0503020204020204" charset="-122"/>
                    <a:ea typeface="微软雅黑" panose="020B0503020204020204" charset="-122"/>
                  </a:rPr>
                  <a:t>最短路径行驶的平均速度</a:t>
                </a:r>
                <a:r>
                  <a:rPr lang="zh-CN" altLang="zh-CN" sz="1200" dirty="0">
                    <a:latin typeface="微软雅黑" panose="020B0503020204020204" charset="-122"/>
                    <a:ea typeface="微软雅黑" panose="020B0503020204020204" charset="-122"/>
                  </a:rPr>
                  <a:t>，</a:t>
                </a:r>
                <a14:m>
                  <m:oMath xmlns:m="http://schemas.openxmlformats.org/officeDocument/2006/math">
                    <m:sSub>
                      <m:sSubPr>
                        <m:ctrlPr>
                          <a:rPr lang="zh-CN" altLang="zh-CN" sz="1200" i="1">
                            <a:latin typeface="Cambria Math" panose="02040503050406030204" pitchFamily="18" charset="0"/>
                            <a:ea typeface="微软雅黑" panose="020B0503020204020204" charset="-122"/>
                          </a:rPr>
                        </m:ctrlPr>
                      </m:sSubPr>
                      <m:e>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e>
                      <m:sub>
                        <m:r>
                          <m:rPr>
                            <m:sty m:val="p"/>
                          </m:rPr>
                          <a:rPr lang="en-US" altLang="zh-CN" sz="1200">
                            <a:latin typeface="Cambria Math" panose="02040503050406030204" pitchFamily="18" charset="0"/>
                            <a:ea typeface="微软雅黑" panose="020B0503020204020204" charset="-122"/>
                          </a:rPr>
                          <m:t>ω</m:t>
                        </m:r>
                      </m:sub>
                    </m:sSub>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oMath>
                </a14:m>
                <a:r>
                  <a:rPr lang="zh-CN" altLang="zh-CN" sz="1200" dirty="0">
                    <a:latin typeface="微软雅黑" panose="020B0503020204020204" charset="-122"/>
                    <a:ea typeface="微软雅黑" panose="020B0503020204020204" charset="-122"/>
                  </a:rPr>
                  <a:t>为</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d>
                          <m:dPr>
                            <m:ctrlPr>
                              <a:rPr lang="zh-CN" altLang="zh-CN" sz="1200" i="1">
                                <a:latin typeface="Cambria Math" panose="02040503050406030204" pitchFamily="18" charset="0"/>
                                <a:ea typeface="微软雅黑" panose="020B0503020204020204" charset="-122"/>
                              </a:rPr>
                            </m:ctrlPr>
                          </m:dPr>
                          <m:e>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e>
                        </m:d>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b="1" dirty="0">
                    <a:latin typeface="微软雅黑" panose="020B0503020204020204" charset="-122"/>
                    <a:ea typeface="微软雅黑" panose="020B0503020204020204" charset="-122"/>
                  </a:rPr>
                  <a:t>所经过的所有道路的加权平均限速</a:t>
                </a:r>
                <a:r>
                  <a:rPr lang="zh-CN" altLang="zh-CN" sz="1200" dirty="0">
                    <a:latin typeface="微软雅黑" panose="020B0503020204020204" charset="-122"/>
                    <a:ea typeface="微软雅黑" panose="020B0503020204020204" charset="-122"/>
                  </a:rPr>
                  <a:t>。当</a:t>
                </a:r>
                <a14:m>
                  <m:oMath xmlns:m="http://schemas.openxmlformats.org/officeDocument/2006/math">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r>
                      <a:rPr lang="en-US" altLang="zh-CN" sz="1200">
                        <a:latin typeface="Cambria Math" panose="02040503050406030204" pitchFamily="18" charset="0"/>
                        <a:ea typeface="微软雅黑" panose="020B0503020204020204" charset="-122"/>
                      </a:rPr>
                      <m:t>&gt;</m:t>
                    </m:r>
                    <m:r>
                      <m:rPr>
                        <m:sty m:val="p"/>
                      </m:rPr>
                      <a:rPr lang="en-US" altLang="zh-CN" sz="1200">
                        <a:latin typeface="Cambria Math" panose="02040503050406030204" pitchFamily="18" charset="0"/>
                        <a:ea typeface="微软雅黑" panose="020B0503020204020204" charset="-122"/>
                      </a:rPr>
                      <m:t>α</m:t>
                    </m:r>
                    <m:sSub>
                      <m:sSubPr>
                        <m:ctrlPr>
                          <a:rPr lang="zh-CN" altLang="zh-CN" sz="1200" i="1">
                            <a:latin typeface="Cambria Math" panose="02040503050406030204" pitchFamily="18" charset="0"/>
                            <a:ea typeface="微软雅黑" panose="020B0503020204020204" charset="-122"/>
                          </a:rPr>
                        </m:ctrlPr>
                      </m:sSubPr>
                      <m:e>
                        <m:bar>
                          <m:barPr>
                            <m:pos m:val="top"/>
                            <m:ctrlPr>
                              <a:rPr lang="zh-CN" altLang="zh-CN" sz="1200" i="1">
                                <a:latin typeface="Cambria Math" panose="02040503050406030204" pitchFamily="18" charset="0"/>
                                <a:ea typeface="微软雅黑" panose="020B0503020204020204" charset="-122"/>
                              </a:rPr>
                            </m:ctrlPr>
                          </m:barPr>
                          <m:e>
                            <m:r>
                              <a:rPr lang="en-US" altLang="zh-CN" sz="1200">
                                <a:latin typeface="Cambria Math" panose="02040503050406030204" pitchFamily="18" charset="0"/>
                                <a:ea typeface="微软雅黑" panose="020B0503020204020204" charset="-122"/>
                              </a:rPr>
                              <m:t>𝑣</m:t>
                            </m:r>
                          </m:e>
                        </m:bar>
                      </m:e>
                      <m:sub>
                        <m:r>
                          <m:rPr>
                            <m:sty m:val="p"/>
                          </m:rPr>
                          <a:rPr lang="en-US" altLang="zh-CN" sz="1200">
                            <a:latin typeface="Cambria Math" panose="02040503050406030204" pitchFamily="18" charset="0"/>
                            <a:ea typeface="微软雅黑" panose="020B0503020204020204" charset="-122"/>
                          </a:rPr>
                          <m:t>ω</m:t>
                        </m:r>
                      </m:sub>
                    </m:sSub>
                    <m:d>
                      <m:dPr>
                        <m:ctrlPr>
                          <a:rPr lang="zh-CN" altLang="zh-CN" sz="1200" i="1">
                            <a:latin typeface="Cambria Math" panose="02040503050406030204" pitchFamily="18" charset="0"/>
                            <a:ea typeface="微软雅黑" panose="020B0503020204020204" charset="-122"/>
                          </a:rPr>
                        </m:ctrlPr>
                      </m:dPr>
                      <m:e>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e>
                    </m:d>
                  </m:oMath>
                </a14:m>
                <a:r>
                  <a:rPr lang="zh-CN" altLang="zh-CN" sz="1200" dirty="0">
                    <a:latin typeface="微软雅黑" panose="020B0503020204020204" charset="-122"/>
                    <a:ea typeface="微软雅黑" panose="020B0503020204020204" charset="-122"/>
                  </a:rPr>
                  <a:t>，时，其中</a:t>
                </a:r>
                <a14:m>
                  <m:oMath xmlns:m="http://schemas.openxmlformats.org/officeDocument/2006/math">
                    <m:r>
                      <a:rPr lang="en-US" altLang="zh-CN" sz="1200">
                        <a:latin typeface="Cambria Math" panose="02040503050406030204" pitchFamily="18" charset="0"/>
                        <a:ea typeface="微软雅黑" panose="020B0503020204020204" charset="-122"/>
                      </a:rPr>
                      <m:t>1</m:t>
                    </m:r>
                    <m:r>
                      <a:rPr lang="zh-CN" altLang="zh-CN" sz="1200">
                        <a:latin typeface="Cambria Math" panose="02040503050406030204" pitchFamily="18" charset="0"/>
                        <a:ea typeface="微软雅黑" panose="020B0503020204020204" charset="-122"/>
                      </a:rPr>
                      <m:t>≤</m:t>
                    </m:r>
                    <m:r>
                      <m:rPr>
                        <m:sty m:val="p"/>
                      </m:rPr>
                      <a:rPr lang="en-US" altLang="zh-CN" sz="1200">
                        <a:latin typeface="Cambria Math" panose="02040503050406030204" pitchFamily="18" charset="0"/>
                        <a:ea typeface="微软雅黑" panose="020B0503020204020204" charset="-122"/>
                      </a:rPr>
                      <m:t>α</m:t>
                    </m:r>
                    <m:r>
                      <a:rPr lang="zh-CN" altLang="zh-CN"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2</m:t>
                    </m:r>
                  </m:oMath>
                </a14:m>
                <a:r>
                  <a:rPr lang="zh-CN" altLang="zh-CN" sz="1200" dirty="0">
                    <a:latin typeface="微软雅黑" panose="020B0503020204020204" charset="-122"/>
                    <a:ea typeface="微软雅黑" panose="020B0503020204020204" charset="-122"/>
                  </a:rPr>
                  <a:t>，路径</a:t>
                </a:r>
                <a14:m>
                  <m:oMath xmlns:m="http://schemas.openxmlformats.org/officeDocument/2006/math">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d>
                          <m:dPr>
                            <m:ctrlPr>
                              <a:rPr lang="zh-CN" altLang="zh-CN" sz="1200" i="1">
                                <a:latin typeface="Cambria Math" panose="02040503050406030204" pitchFamily="18" charset="0"/>
                                <a:ea typeface="微软雅黑" panose="020B0503020204020204" charset="-122"/>
                              </a:rPr>
                            </m:ctrlPr>
                          </m:dPr>
                          <m:e>
                            <m:r>
                              <a:rPr lang="en-US" altLang="zh-CN" sz="1200">
                                <a:latin typeface="Cambria Math" panose="02040503050406030204" pitchFamily="18" charset="0"/>
                                <a:ea typeface="微软雅黑" panose="020B0503020204020204" charset="-122"/>
                              </a:rPr>
                              <m:t>𝑖</m:t>
                            </m:r>
                            <m:r>
                              <a:rPr lang="zh-CN" altLang="en-US" sz="1200">
                                <a:latin typeface="Cambria Math" panose="02040503050406030204" pitchFamily="18" charset="0"/>
                                <a:ea typeface="微软雅黑" panose="020B0503020204020204" charset="-122"/>
                              </a:rPr>
                              <m:t>−</m:t>
                            </m:r>
                            <m:r>
                              <a:rPr lang="en-US" altLang="zh-CN" sz="1200">
                                <a:latin typeface="Cambria Math" panose="02040503050406030204" pitchFamily="18" charset="0"/>
                                <a:ea typeface="微软雅黑" panose="020B0503020204020204" charset="-122"/>
                              </a:rPr>
                              <m:t>1</m:t>
                            </m:r>
                          </m:e>
                        </m:d>
                      </m:sub>
                      <m:sup>
                        <m:r>
                          <a:rPr lang="en-US" altLang="zh-CN" sz="1200">
                            <a:latin typeface="Cambria Math" panose="02040503050406030204" pitchFamily="18" charset="0"/>
                            <a:ea typeface="微软雅黑" panose="020B0503020204020204" charset="-122"/>
                          </a:rPr>
                          <m:t>𝑡</m:t>
                        </m:r>
                      </m:sup>
                    </m:sSubSup>
                    <m:r>
                      <a:rPr lang="zh-CN" altLang="zh-CN" sz="1200">
                        <a:latin typeface="Cambria Math" panose="02040503050406030204" pitchFamily="18" charset="0"/>
                        <a:ea typeface="微软雅黑" panose="020B0503020204020204" charset="-122"/>
                      </a:rPr>
                      <m:t>→</m:t>
                    </m:r>
                    <m:sSubSup>
                      <m:sSubSupPr>
                        <m:ctrlPr>
                          <a:rPr lang="zh-CN" altLang="zh-CN" sz="1200" i="1">
                            <a:latin typeface="Cambria Math" panose="02040503050406030204" pitchFamily="18" charset="0"/>
                            <a:ea typeface="微软雅黑" panose="020B0503020204020204" charset="-122"/>
                          </a:rPr>
                        </m:ctrlPr>
                      </m:sSubSupPr>
                      <m:e>
                        <m:r>
                          <a:rPr lang="en-US" altLang="zh-CN" sz="1200">
                            <a:latin typeface="Cambria Math" panose="02040503050406030204" pitchFamily="18" charset="0"/>
                            <a:ea typeface="微软雅黑" panose="020B0503020204020204" charset="-122"/>
                          </a:rPr>
                          <m:t>𝑎</m:t>
                        </m:r>
                      </m:e>
                      <m:sub>
                        <m:r>
                          <a:rPr lang="en-US" altLang="zh-CN" sz="1200">
                            <a:latin typeface="Cambria Math" panose="02040503050406030204" pitchFamily="18" charset="0"/>
                            <a:ea typeface="微软雅黑" panose="020B0503020204020204" charset="-122"/>
                          </a:rPr>
                          <m:t>𝑖</m:t>
                        </m:r>
                      </m:sub>
                      <m:sup>
                        <m:r>
                          <a:rPr lang="en-US" altLang="zh-CN" sz="1200">
                            <a:latin typeface="Cambria Math" panose="02040503050406030204" pitchFamily="18" charset="0"/>
                            <a:ea typeface="微软雅黑" panose="020B0503020204020204" charset="-122"/>
                          </a:rPr>
                          <m:t>𝑠</m:t>
                        </m:r>
                      </m:sup>
                    </m:sSubSup>
                  </m:oMath>
                </a14:m>
                <a:r>
                  <a:rPr lang="zh-CN" altLang="zh-CN" sz="1200" dirty="0">
                    <a:latin typeface="微软雅黑" panose="020B0503020204020204" charset="-122"/>
                    <a:ea typeface="微软雅黑" panose="020B0503020204020204" charset="-122"/>
                  </a:rPr>
                  <a:t>被视为错误的匹配路径。</a:t>
                </a:r>
                <a:endParaRPr lang="zh-CN" altLang="en-US" sz="1200" dirty="0">
                  <a:latin typeface="微软雅黑" panose="020B0503020204020204" charset="-122"/>
                  <a:ea typeface="微软雅黑" panose="020B0503020204020204" charset="-122"/>
                  <a:sym typeface="+mn-lt"/>
                </a:endParaRPr>
              </a:p>
            </p:txBody>
          </p:sp>
        </mc:Choice>
        <mc:Fallback xmlns="">
          <p:sp>
            <p:nvSpPr>
              <p:cNvPr id="109" name="矩形 108">
                <a:extLst>
                  <a:ext uri="{FF2B5EF4-FFF2-40B4-BE49-F238E27FC236}">
                    <a16:creationId xmlns:a16="http://schemas.microsoft.com/office/drawing/2014/main" id="{3B7A082A-B8FA-C71E-D803-037DC8217E53}"/>
                  </a:ext>
                </a:extLst>
              </p:cNvPr>
              <p:cNvSpPr>
                <a:spLocks noRot="1" noChangeAspect="1" noMove="1" noResize="1" noEditPoints="1" noAdjustHandles="1" noChangeArrowheads="1" noChangeShapeType="1" noTextEdit="1"/>
              </p:cNvSpPr>
              <p:nvPr/>
            </p:nvSpPr>
            <p:spPr>
              <a:xfrm>
                <a:off x="810639" y="4583843"/>
                <a:ext cx="7649851" cy="1651927"/>
              </a:xfrm>
              <a:prstGeom prst="rect">
                <a:avLst/>
              </a:prstGeom>
              <a:blipFill>
                <a:blip r:embed="rId5"/>
                <a:stretch>
                  <a:fillRect l="-80" b="-369"/>
                </a:stretch>
              </a:blipFill>
            </p:spPr>
            <p:txBody>
              <a:bodyPr/>
              <a:lstStyle/>
              <a:p>
                <a:r>
                  <a:rPr lang="zh-CN" altLang="en-US">
                    <a:noFill/>
                  </a:rPr>
                  <a:t> </a:t>
                </a:r>
              </a:p>
            </p:txBody>
          </p:sp>
        </mc:Fallback>
      </mc:AlternateContent>
      <p:sp>
        <p:nvSpPr>
          <p:cNvPr id="112" name="矩形 111">
            <a:extLst>
              <a:ext uri="{FF2B5EF4-FFF2-40B4-BE49-F238E27FC236}">
                <a16:creationId xmlns:a16="http://schemas.microsoft.com/office/drawing/2014/main" id="{2112BAEC-72E3-0EA5-A6EA-3E92A8F27CFC}"/>
              </a:ext>
            </a:extLst>
          </p:cNvPr>
          <p:cNvSpPr/>
          <p:nvPr/>
        </p:nvSpPr>
        <p:spPr>
          <a:xfrm>
            <a:off x="1614665" y="2392862"/>
            <a:ext cx="5588397" cy="100869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A9ABA439-D56B-B522-FA27-2FAAEF3D7A69}"/>
                  </a:ext>
                </a:extLst>
              </p:cNvPr>
              <p:cNvSpPr/>
              <p:nvPr/>
            </p:nvSpPr>
            <p:spPr>
              <a:xfrm>
                <a:off x="1614665" y="2819914"/>
                <a:ext cx="5655007" cy="68057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1200" dirty="0">
                    <a:latin typeface="微软雅黑" panose="020B0503020204020204" charset="-122"/>
                    <a:ea typeface="微软雅黑" panose="020B0503020204020204" charset="-122"/>
                  </a:rPr>
                  <a:t>相邻采样点时间分析函数定义为：</a:t>
                </a:r>
                <a14:m>
                  <m:oMath xmlns:m="http://schemas.openxmlformats.org/officeDocument/2006/math">
                    <m:eqArr>
                      <m:eqArrPr>
                        <m:ctrlPr>
                          <a:rPr lang="zh-CN" altLang="zh-CN" sz="1200" i="1">
                            <a:latin typeface="Cambria Math" panose="02040503050406030204" pitchFamily="18" charset="0"/>
                          </a:rPr>
                        </m:ctrlPr>
                      </m:eqArrPr>
                      <m:e>
                        <m:r>
                          <m:rPr>
                            <m:sty m:val="p"/>
                          </m:rPr>
                          <a:rPr lang="en-US" altLang="zh-CN" sz="1200">
                            <a:latin typeface="Cambria Math" panose="02040503050406030204" pitchFamily="18" charset="0"/>
                          </a:rPr>
                          <m:t>T</m:t>
                        </m:r>
                        <m:d>
                          <m:dPr>
                            <m:ctrlPr>
                              <a:rPr lang="zh-CN" altLang="zh-CN" sz="1200" i="1">
                                <a:latin typeface="Cambria Math" panose="02040503050406030204" pitchFamily="18" charset="0"/>
                              </a:rPr>
                            </m:ctrlPr>
                          </m:dPr>
                          <m:e>
                            <m:sSubSup>
                              <m:sSubSupPr>
                                <m:ctrlPr>
                                  <a:rPr lang="zh-CN" altLang="zh-CN" sz="1200" i="1">
                                    <a:latin typeface="Cambria Math" panose="02040503050406030204" pitchFamily="18" charset="0"/>
                                  </a:rPr>
                                </m:ctrlPr>
                              </m:sSubSupPr>
                              <m:e>
                                <m:r>
                                  <a:rPr lang="en-US" altLang="zh-CN" sz="1200">
                                    <a:latin typeface="Cambria Math" panose="02040503050406030204" pitchFamily="18" charset="0"/>
                                  </a:rPr>
                                  <m:t>𝑎</m:t>
                                </m:r>
                              </m:e>
                              <m:sub>
                                <m:r>
                                  <a:rPr lang="en-US" altLang="zh-CN" sz="1200">
                                    <a:latin typeface="Cambria Math" panose="02040503050406030204" pitchFamily="18" charset="0"/>
                                  </a:rPr>
                                  <m:t>𝑖</m:t>
                                </m:r>
                                <m:r>
                                  <a:rPr lang="en-US" altLang="zh-CN" sz="1200">
                                    <a:latin typeface="Cambria Math" panose="02040503050406030204" pitchFamily="18" charset="0"/>
                                  </a:rPr>
                                  <m:t>−1</m:t>
                                </m:r>
                              </m:sub>
                              <m:sup>
                                <m:r>
                                  <a:rPr lang="en-US" altLang="zh-CN" sz="1200">
                                    <a:latin typeface="Cambria Math" panose="02040503050406030204" pitchFamily="18" charset="0"/>
                                  </a:rPr>
                                  <m:t>𝑡</m:t>
                                </m:r>
                              </m:sup>
                            </m:sSubSup>
                            <m:r>
                              <a:rPr lang="zh-CN" altLang="zh-CN" sz="1200">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a:latin typeface="Cambria Math" panose="02040503050406030204" pitchFamily="18" charset="0"/>
                                  </a:rPr>
                                  <m:t>𝑎</m:t>
                                </m:r>
                              </m:e>
                              <m:sub>
                                <m:r>
                                  <a:rPr lang="en-US" altLang="zh-CN" sz="1200">
                                    <a:latin typeface="Cambria Math" panose="02040503050406030204" pitchFamily="18" charset="0"/>
                                  </a:rPr>
                                  <m:t>𝑖</m:t>
                                </m:r>
                              </m:sub>
                              <m:sup>
                                <m:r>
                                  <a:rPr lang="en-US" altLang="zh-CN" sz="1200">
                                    <a:latin typeface="Cambria Math" panose="02040503050406030204" pitchFamily="18" charset="0"/>
                                  </a:rPr>
                                  <m:t>𝑠</m:t>
                                </m:r>
                              </m:sup>
                            </m:sSubSup>
                          </m:e>
                        </m:d>
                        <m:r>
                          <a:rPr lang="en-US" altLang="zh-CN" sz="1200">
                            <a:latin typeface="Cambria Math" panose="02040503050406030204" pitchFamily="18" charset="0"/>
                          </a:rPr>
                          <m:t>=</m:t>
                        </m:r>
                        <m:f>
                          <m:fPr>
                            <m:ctrlPr>
                              <a:rPr lang="zh-CN" altLang="zh-CN" sz="1200" i="1">
                                <a:latin typeface="Cambria Math" panose="02040503050406030204" pitchFamily="18" charset="0"/>
                              </a:rPr>
                            </m:ctrlPr>
                          </m:fPr>
                          <m:num>
                            <m:sSub>
                              <m:sSubPr>
                                <m:ctrlPr>
                                  <a:rPr lang="zh-CN" altLang="zh-CN" sz="1200" i="1">
                                    <a:latin typeface="Cambria Math" panose="02040503050406030204" pitchFamily="18" charset="0"/>
                                  </a:rPr>
                                </m:ctrlPr>
                              </m:sSubPr>
                              <m:e>
                                <m:r>
                                  <a:rPr lang="en-US" altLang="zh-CN" sz="1200">
                                    <a:latin typeface="Cambria Math" panose="02040503050406030204" pitchFamily="18" charset="0"/>
                                  </a:rPr>
                                  <m:t>𝑣</m:t>
                                </m: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num>
                          <m:den>
                            <m:d>
                              <m:dPr>
                                <m:begChr m:val="|"/>
                                <m:endChr m:val="|"/>
                                <m:ctrlPr>
                                  <a:rPr lang="zh-CN" altLang="zh-CN" sz="1200" i="1">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a:latin typeface="Cambria Math" panose="02040503050406030204" pitchFamily="18" charset="0"/>
                                      </a:rPr>
                                      <m:t>𝑣</m:t>
                                    </m: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r>
                                  <a:rPr lang="en-US" altLang="zh-CN" sz="1200">
                                    <a:latin typeface="Cambria Math" panose="02040503050406030204" pitchFamily="18" charset="0"/>
                                  </a:rPr>
                                  <m:t>−</m:t>
                                </m:r>
                                <m:sSub>
                                  <m:sSubPr>
                                    <m:ctrlPr>
                                      <a:rPr lang="zh-CN" altLang="zh-CN" sz="1200" i="1">
                                        <a:latin typeface="Cambria Math" panose="02040503050406030204" pitchFamily="18" charset="0"/>
                                      </a:rPr>
                                    </m:ctrlPr>
                                  </m:sSubPr>
                                  <m:e>
                                    <m:bar>
                                      <m:barPr>
                                        <m:pos m:val="top"/>
                                        <m:ctrlPr>
                                          <a:rPr lang="zh-CN" altLang="zh-CN" sz="1200" i="1">
                                            <a:latin typeface="Cambria Math" panose="02040503050406030204" pitchFamily="18" charset="0"/>
                                          </a:rPr>
                                        </m:ctrlPr>
                                      </m:barPr>
                                      <m:e>
                                        <m:r>
                                          <a:rPr lang="en-US" altLang="zh-CN" sz="1200">
                                            <a:latin typeface="Cambria Math" panose="02040503050406030204" pitchFamily="18" charset="0"/>
                                          </a:rPr>
                                          <m:t>𝑣</m:t>
                                        </m:r>
                                      </m:e>
                                    </m:ba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e>
                            </m:d>
                            <m:r>
                              <a:rPr lang="en-US" altLang="zh-CN" sz="1200">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a:latin typeface="Cambria Math" panose="02040503050406030204" pitchFamily="18" charset="0"/>
                                  </a:rPr>
                                  <m:t>𝑣</m:t>
                                </m:r>
                              </m:e>
                              <m:sub>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−1,</m:t>
                                    </m:r>
                                    <m:r>
                                      <a:rPr lang="en-US" altLang="zh-CN" sz="1200">
                                        <a:latin typeface="Cambria Math" panose="02040503050406030204" pitchFamily="18" charset="0"/>
                                      </a:rPr>
                                      <m:t>𝑡</m:t>
                                    </m:r>
                                  </m:e>
                                </m:d>
                                <m:r>
                                  <a:rPr lang="zh-CN" altLang="zh-CN" sz="1200">
                                    <a:latin typeface="Cambria Math" panose="02040503050406030204" pitchFamily="18" charset="0"/>
                                  </a:rPr>
                                  <m:t>→</m:t>
                                </m:r>
                                <m:d>
                                  <m:dPr>
                                    <m:ctrlPr>
                                      <a:rPr lang="zh-CN" altLang="zh-CN" sz="1200" i="1">
                                        <a:latin typeface="Cambria Math" panose="02040503050406030204" pitchFamily="18" charset="0"/>
                                      </a:rPr>
                                    </m:ctrlPr>
                                  </m:dPr>
                                  <m:e>
                                    <m:r>
                                      <a:rPr lang="en-US" altLang="zh-CN" sz="1200">
                                        <a:latin typeface="Cambria Math" panose="02040503050406030204" pitchFamily="18" charset="0"/>
                                      </a:rPr>
                                      <m:t>𝑖</m:t>
                                    </m:r>
                                    <m:r>
                                      <a:rPr lang="en-US" altLang="zh-CN" sz="1200">
                                        <a:latin typeface="Cambria Math" panose="02040503050406030204" pitchFamily="18" charset="0"/>
                                      </a:rPr>
                                      <m:t>,</m:t>
                                    </m:r>
                                    <m:r>
                                      <a:rPr lang="en-US" altLang="zh-CN" sz="1200">
                                        <a:latin typeface="Cambria Math" panose="02040503050406030204" pitchFamily="18" charset="0"/>
                                      </a:rPr>
                                      <m:t>𝑠</m:t>
                                    </m:r>
                                  </m:e>
                                </m:d>
                              </m:sub>
                            </m:sSub>
                          </m:den>
                        </m:f>
                      </m:e>
                    </m:eqArr>
                  </m:oMath>
                </a14:m>
                <a:endParaRPr lang="en-US" altLang="zh-CN" sz="1200" dirty="0">
                  <a:latin typeface="微软雅黑" panose="020B0503020204020204" charset="-122"/>
                  <a:ea typeface="微软雅黑" panose="020B0503020204020204" charset="-122"/>
                </a:endParaRPr>
              </a:p>
              <a:p>
                <a:pPr algn="just">
                  <a:lnSpc>
                    <a:spcPct val="125000"/>
                  </a:lnSpc>
                </a:pPr>
                <a:endParaRPr lang="zh-CN" altLang="en-US" sz="1200" dirty="0">
                  <a:latin typeface="微软雅黑" panose="020B0503020204020204" charset="-122"/>
                  <a:ea typeface="微软雅黑" panose="020B0503020204020204" charset="-122"/>
                  <a:sym typeface="+mn-lt"/>
                </a:endParaRPr>
              </a:p>
            </p:txBody>
          </p:sp>
        </mc:Choice>
        <mc:Fallback xmlns="">
          <p:sp>
            <p:nvSpPr>
              <p:cNvPr id="113" name="矩形 112">
                <a:extLst>
                  <a:ext uri="{FF2B5EF4-FFF2-40B4-BE49-F238E27FC236}">
                    <a16:creationId xmlns:a16="http://schemas.microsoft.com/office/drawing/2014/main" id="{A9ABA439-D56B-B522-FA27-2FAAEF3D7A69}"/>
                  </a:ext>
                </a:extLst>
              </p:cNvPr>
              <p:cNvSpPr>
                <a:spLocks noRot="1" noChangeAspect="1" noMove="1" noResize="1" noEditPoints="1" noAdjustHandles="1" noChangeArrowheads="1" noChangeShapeType="1" noTextEdit="1"/>
              </p:cNvSpPr>
              <p:nvPr/>
            </p:nvSpPr>
            <p:spPr>
              <a:xfrm>
                <a:off x="1614665" y="2819914"/>
                <a:ext cx="5655007" cy="680571"/>
              </a:xfrm>
              <a:prstGeom prst="rect">
                <a:avLst/>
              </a:prstGeom>
              <a:blipFill>
                <a:blip r:embed="rId6"/>
                <a:stretch>
                  <a:fillRect l="-108"/>
                </a:stretch>
              </a:blipFill>
            </p:spPr>
            <p:txBody>
              <a:bodyPr/>
              <a:lstStyle/>
              <a:p>
                <a:r>
                  <a:rPr lang="zh-CN" altLang="en-US">
                    <a:noFill/>
                  </a:rPr>
                  <a:t> </a:t>
                </a:r>
              </a:p>
            </p:txBody>
          </p:sp>
        </mc:Fallback>
      </mc:AlternateContent>
      <p:sp>
        <p:nvSpPr>
          <p:cNvPr id="114" name="矩形 113">
            <a:extLst>
              <a:ext uri="{FF2B5EF4-FFF2-40B4-BE49-F238E27FC236}">
                <a16:creationId xmlns:a16="http://schemas.microsoft.com/office/drawing/2014/main" id="{3D45E1E1-CF7E-1767-FCBD-9BF6B6BCD05C}"/>
              </a:ext>
            </a:extLst>
          </p:cNvPr>
          <p:cNvSpPr/>
          <p:nvPr/>
        </p:nvSpPr>
        <p:spPr>
          <a:xfrm>
            <a:off x="3069214" y="1465364"/>
            <a:ext cx="2626465" cy="358431"/>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道路时间分析</a:t>
            </a:r>
          </a:p>
        </p:txBody>
      </p:sp>
      <p:sp>
        <p:nvSpPr>
          <p:cNvPr id="115" name="矩形 114">
            <a:extLst>
              <a:ext uri="{FF2B5EF4-FFF2-40B4-BE49-F238E27FC236}">
                <a16:creationId xmlns:a16="http://schemas.microsoft.com/office/drawing/2014/main" id="{C6ED3A2A-DCFB-A07C-4734-275D5FEC68F8}"/>
              </a:ext>
            </a:extLst>
          </p:cNvPr>
          <p:cNvSpPr/>
          <p:nvPr/>
        </p:nvSpPr>
        <p:spPr>
          <a:xfrm>
            <a:off x="3357170" y="2388641"/>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道路空间分析</a:t>
            </a:r>
          </a:p>
        </p:txBody>
      </p:sp>
      <p:sp>
        <p:nvSpPr>
          <p:cNvPr id="116" name="矩形 115">
            <a:extLst>
              <a:ext uri="{FF2B5EF4-FFF2-40B4-BE49-F238E27FC236}">
                <a16:creationId xmlns:a16="http://schemas.microsoft.com/office/drawing/2014/main" id="{BE406E5E-CFFB-EE86-C8DC-78A1AED8BF49}"/>
              </a:ext>
            </a:extLst>
          </p:cNvPr>
          <p:cNvSpPr/>
          <p:nvPr/>
        </p:nvSpPr>
        <p:spPr>
          <a:xfrm>
            <a:off x="3359866" y="3525767"/>
            <a:ext cx="2050552" cy="367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cs typeface="+mn-ea"/>
                <a:sym typeface="+mn-lt"/>
              </a:rPr>
              <a:t>道路一致性分析</a:t>
            </a:r>
          </a:p>
        </p:txBody>
      </p:sp>
    </p:spTree>
    <p:extLst>
      <p:ext uri="{BB962C8B-B14F-4D97-AF65-F5344CB8AC3E}">
        <p14:creationId xmlns:p14="http://schemas.microsoft.com/office/powerpoint/2010/main" val="371208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anim calcmode="lin" valueType="num">
                                      <p:cBhvr additive="base">
                                        <p:cTn id="23" dur="500" fill="hold"/>
                                        <p:tgtEl>
                                          <p:spTgt spid="90"/>
                                        </p:tgtEl>
                                        <p:attrNameLst>
                                          <p:attrName>ppt_x</p:attrName>
                                        </p:attrNameLst>
                                      </p:cBhvr>
                                      <p:tavLst>
                                        <p:tav tm="0">
                                          <p:val>
                                            <p:strVal val="0-#ppt_w/2"/>
                                          </p:val>
                                        </p:tav>
                                        <p:tav tm="100000">
                                          <p:val>
                                            <p:strVal val="#ppt_x"/>
                                          </p:val>
                                        </p:tav>
                                      </p:tavLst>
                                    </p:anim>
                                    <p:anim calcmode="lin" valueType="num">
                                      <p:cBhvr additive="base">
                                        <p:cTn id="24" dur="500" fill="hold"/>
                                        <p:tgtEl>
                                          <p:spTgt spid="9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500" fill="hold"/>
                                        <p:tgtEl>
                                          <p:spTgt spid="108"/>
                                        </p:tgtEl>
                                        <p:attrNameLst>
                                          <p:attrName>ppt_x</p:attrName>
                                        </p:attrNameLst>
                                      </p:cBhvr>
                                      <p:tavLst>
                                        <p:tav tm="0">
                                          <p:val>
                                            <p:strVal val="0-#ppt_w/2"/>
                                          </p:val>
                                        </p:tav>
                                        <p:tav tm="100000">
                                          <p:val>
                                            <p:strVal val="#ppt_x"/>
                                          </p:val>
                                        </p:tav>
                                      </p:tavLst>
                                    </p:anim>
                                    <p:anim calcmode="lin" valueType="num">
                                      <p:cBhvr additive="base">
                                        <p:cTn id="28" dur="500" fill="hold"/>
                                        <p:tgtEl>
                                          <p:spTgt spid="10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500" fill="hold"/>
                                        <p:tgtEl>
                                          <p:spTgt spid="109"/>
                                        </p:tgtEl>
                                        <p:attrNameLst>
                                          <p:attrName>ppt_x</p:attrName>
                                        </p:attrNameLst>
                                      </p:cBhvr>
                                      <p:tavLst>
                                        <p:tav tm="0">
                                          <p:val>
                                            <p:strVal val="0-#ppt_w/2"/>
                                          </p:val>
                                        </p:tav>
                                        <p:tav tm="100000">
                                          <p:val>
                                            <p:strVal val="#ppt_x"/>
                                          </p:val>
                                        </p:tav>
                                      </p:tavLst>
                                    </p:anim>
                                    <p:anim calcmode="lin" valueType="num">
                                      <p:cBhvr additive="base">
                                        <p:cTn id="32" dur="500" fill="hold"/>
                                        <p:tgtEl>
                                          <p:spTgt spid="10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0-#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3"/>
                                        </p:tgtEl>
                                        <p:attrNameLst>
                                          <p:attrName>style.visibility</p:attrName>
                                        </p:attrNameLst>
                                      </p:cBhvr>
                                      <p:to>
                                        <p:strVal val="visible"/>
                                      </p:to>
                                    </p:set>
                                    <p:anim calcmode="lin" valueType="num">
                                      <p:cBhvr additive="base">
                                        <p:cTn id="39" dur="500" fill="hold"/>
                                        <p:tgtEl>
                                          <p:spTgt spid="113"/>
                                        </p:tgtEl>
                                        <p:attrNameLst>
                                          <p:attrName>ppt_x</p:attrName>
                                        </p:attrNameLst>
                                      </p:cBhvr>
                                      <p:tavLst>
                                        <p:tav tm="0">
                                          <p:val>
                                            <p:strVal val="0-#ppt_w/2"/>
                                          </p:val>
                                        </p:tav>
                                        <p:tav tm="100000">
                                          <p:val>
                                            <p:strVal val="#ppt_x"/>
                                          </p:val>
                                        </p:tav>
                                      </p:tavLst>
                                    </p:anim>
                                    <p:anim calcmode="lin" valueType="num">
                                      <p:cBhvr additive="base">
                                        <p:cTn id="40" dur="500" fill="hold"/>
                                        <p:tgtEl>
                                          <p:spTgt spid="1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additive="base">
                                        <p:cTn id="43" dur="500" fill="hold"/>
                                        <p:tgtEl>
                                          <p:spTgt spid="114"/>
                                        </p:tgtEl>
                                        <p:attrNameLst>
                                          <p:attrName>ppt_x</p:attrName>
                                        </p:attrNameLst>
                                      </p:cBhvr>
                                      <p:tavLst>
                                        <p:tav tm="0">
                                          <p:val>
                                            <p:strVal val="0-#ppt_w/2"/>
                                          </p:val>
                                        </p:tav>
                                        <p:tav tm="100000">
                                          <p:val>
                                            <p:strVal val="#ppt_x"/>
                                          </p:val>
                                        </p:tav>
                                      </p:tavLst>
                                    </p:anim>
                                    <p:anim calcmode="lin" valueType="num">
                                      <p:cBhvr additive="base">
                                        <p:cTn id="44" dur="500" fill="hold"/>
                                        <p:tgtEl>
                                          <p:spTgt spid="11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anim calcmode="lin" valueType="num">
                                      <p:cBhvr additive="base">
                                        <p:cTn id="47" dur="500" fill="hold"/>
                                        <p:tgtEl>
                                          <p:spTgt spid="115"/>
                                        </p:tgtEl>
                                        <p:attrNameLst>
                                          <p:attrName>ppt_x</p:attrName>
                                        </p:attrNameLst>
                                      </p:cBhvr>
                                      <p:tavLst>
                                        <p:tav tm="0">
                                          <p:val>
                                            <p:strVal val="0-#ppt_w/2"/>
                                          </p:val>
                                        </p:tav>
                                        <p:tav tm="100000">
                                          <p:val>
                                            <p:strVal val="#ppt_x"/>
                                          </p:val>
                                        </p:tav>
                                      </p:tavLst>
                                    </p:anim>
                                    <p:anim calcmode="lin" valueType="num">
                                      <p:cBhvr additive="base">
                                        <p:cTn id="48" dur="500" fill="hold"/>
                                        <p:tgtEl>
                                          <p:spTgt spid="11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16"/>
                                        </p:tgtEl>
                                        <p:attrNameLst>
                                          <p:attrName>style.visibility</p:attrName>
                                        </p:attrNameLst>
                                      </p:cBhvr>
                                      <p:to>
                                        <p:strVal val="visible"/>
                                      </p:to>
                                    </p:set>
                                    <p:anim calcmode="lin" valueType="num">
                                      <p:cBhvr additive="base">
                                        <p:cTn id="51" dur="500" fill="hold"/>
                                        <p:tgtEl>
                                          <p:spTgt spid="116"/>
                                        </p:tgtEl>
                                        <p:attrNameLst>
                                          <p:attrName>ppt_x</p:attrName>
                                        </p:attrNameLst>
                                      </p:cBhvr>
                                      <p:tavLst>
                                        <p:tav tm="0">
                                          <p:val>
                                            <p:strVal val="0-#ppt_w/2"/>
                                          </p:val>
                                        </p:tav>
                                        <p:tav tm="100000">
                                          <p:val>
                                            <p:strVal val="#ppt_x"/>
                                          </p:val>
                                        </p:tav>
                                      </p:tavLst>
                                    </p:anim>
                                    <p:anim calcmode="lin" valueType="num">
                                      <p:cBhvr additive="base">
                                        <p:cTn id="52"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9" grpId="0" animBg="1"/>
      <p:bldP spid="86" grpId="0"/>
      <p:bldP spid="88" grpId="0" animBg="1"/>
      <p:bldP spid="90" grpId="0"/>
      <p:bldP spid="108" grpId="0" animBg="1"/>
      <p:bldP spid="109" grpId="0"/>
      <p:bldP spid="112" grpId="0" animBg="1"/>
      <p:bldP spid="113" grpId="0"/>
      <p:bldP spid="114" grpId="0"/>
      <p:bldP spid="115" grpId="0"/>
      <p:bldP spid="1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15" name="Rectangle 4">
            <a:extLst>
              <a:ext uri="{FF2B5EF4-FFF2-40B4-BE49-F238E27FC236}">
                <a16:creationId xmlns:a16="http://schemas.microsoft.com/office/drawing/2014/main" id="{F641D843-5FD6-DBDB-5B56-3000192FF8E0}"/>
              </a:ext>
            </a:extLst>
          </p:cNvPr>
          <p:cNvSpPr>
            <a:spLocks noChangeArrowheads="1"/>
          </p:cNvSpPr>
          <p:nvPr/>
        </p:nvSpPr>
        <p:spPr bwMode="auto">
          <a:xfrm>
            <a:off x="6214281" y="36236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A4D9A955-29CF-ED85-E177-66BC4B96DC7D}"/>
              </a:ext>
            </a:extLst>
          </p:cNvPr>
          <p:cNvSpPr>
            <a:spLocks noChangeArrowheads="1"/>
          </p:cNvSpPr>
          <p:nvPr/>
        </p:nvSpPr>
        <p:spPr bwMode="auto">
          <a:xfrm>
            <a:off x="2301923" y="26749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D0A4FD8B-1F42-7E52-377C-010728B36468}"/>
              </a:ext>
            </a:extLst>
          </p:cNvPr>
          <p:cNvGraphicFramePr>
            <a:graphicFrameLocks noChangeAspect="1"/>
          </p:cNvGraphicFramePr>
          <p:nvPr>
            <p:extLst>
              <p:ext uri="{D42A27DB-BD31-4B8C-83A1-F6EECF244321}">
                <p14:modId xmlns:p14="http://schemas.microsoft.com/office/powerpoint/2010/main" val="794303708"/>
              </p:ext>
            </p:extLst>
          </p:nvPr>
        </p:nvGraphicFramePr>
        <p:xfrm>
          <a:off x="4616558" y="2851687"/>
          <a:ext cx="4187825" cy="2381250"/>
        </p:xfrm>
        <a:graphic>
          <a:graphicData uri="http://schemas.openxmlformats.org/presentationml/2006/ole">
            <mc:AlternateContent xmlns:mc="http://schemas.openxmlformats.org/markup-compatibility/2006">
              <mc:Choice xmlns:v="urn:schemas-microsoft-com:vml" Requires="v">
                <p:oleObj name="Visio" r:id="rId3" imgW="7993442" imgH="4564459" progId="Visio.Drawing.15">
                  <p:embed/>
                </p:oleObj>
              </mc:Choice>
              <mc:Fallback>
                <p:oleObj name="Visio" r:id="rId3" imgW="7993442" imgH="456445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558" y="2851687"/>
                        <a:ext cx="4187825" cy="238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8">
            <a:extLst>
              <a:ext uri="{FF2B5EF4-FFF2-40B4-BE49-F238E27FC236}">
                <a16:creationId xmlns:a16="http://schemas.microsoft.com/office/drawing/2014/main" id="{5AE33E49-E628-AB37-F98A-DE7B84F905FF}"/>
              </a:ext>
            </a:extLst>
          </p:cNvPr>
          <p:cNvSpPr txBox="1"/>
          <p:nvPr/>
        </p:nvSpPr>
        <p:spPr>
          <a:xfrm>
            <a:off x="603351" y="120042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相互影响建模</a:t>
            </a:r>
          </a:p>
        </p:txBody>
      </p:sp>
      <p:grpSp>
        <p:nvGrpSpPr>
          <p:cNvPr id="7" name="组合 6">
            <a:extLst>
              <a:ext uri="{FF2B5EF4-FFF2-40B4-BE49-F238E27FC236}">
                <a16:creationId xmlns:a16="http://schemas.microsoft.com/office/drawing/2014/main" id="{345BAAC4-3198-AAE4-066D-389FB9C8311E}"/>
              </a:ext>
            </a:extLst>
          </p:cNvPr>
          <p:cNvGrpSpPr/>
          <p:nvPr/>
        </p:nvGrpSpPr>
        <p:grpSpPr>
          <a:xfrm>
            <a:off x="27539" y="1862010"/>
            <a:ext cx="4554635" cy="4136139"/>
            <a:chOff x="3421774" y="974395"/>
            <a:chExt cx="5733758" cy="5206919"/>
          </a:xfrm>
        </p:grpSpPr>
        <p:sp>
          <p:nvSpPr>
            <p:cNvPr id="10" name="Line 7">
              <a:extLst>
                <a:ext uri="{FF2B5EF4-FFF2-40B4-BE49-F238E27FC236}">
                  <a16:creationId xmlns:a16="http://schemas.microsoft.com/office/drawing/2014/main" id="{CE80AC8A-F7C8-0C2B-C525-8DAC99A500E8}"/>
                </a:ext>
              </a:extLst>
            </p:cNvPr>
            <p:cNvSpPr>
              <a:spLocks noChangeShapeType="1"/>
            </p:cNvSpPr>
            <p:nvPr/>
          </p:nvSpPr>
          <p:spPr bwMode="auto">
            <a:xfrm>
              <a:off x="8606259" y="1988332"/>
              <a:ext cx="544875" cy="176669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1" name="Line 8">
              <a:extLst>
                <a:ext uri="{FF2B5EF4-FFF2-40B4-BE49-F238E27FC236}">
                  <a16:creationId xmlns:a16="http://schemas.microsoft.com/office/drawing/2014/main" id="{55046BA8-3CA0-AED5-54CC-05E7DDF4E338}"/>
                </a:ext>
              </a:extLst>
            </p:cNvPr>
            <p:cNvSpPr>
              <a:spLocks noChangeShapeType="1"/>
            </p:cNvSpPr>
            <p:nvPr/>
          </p:nvSpPr>
          <p:spPr bwMode="auto">
            <a:xfrm flipV="1">
              <a:off x="8606257" y="375826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sp>
          <p:nvSpPr>
            <p:cNvPr id="12" name="Line 13">
              <a:extLst>
                <a:ext uri="{FF2B5EF4-FFF2-40B4-BE49-F238E27FC236}">
                  <a16:creationId xmlns:a16="http://schemas.microsoft.com/office/drawing/2014/main" id="{B5299FD5-DC0C-41ED-2176-A6C156D7F6B7}"/>
                </a:ext>
              </a:extLst>
            </p:cNvPr>
            <p:cNvSpPr>
              <a:spLocks noChangeShapeType="1"/>
            </p:cNvSpPr>
            <p:nvPr/>
          </p:nvSpPr>
          <p:spPr bwMode="auto">
            <a:xfrm flipV="1">
              <a:off x="8673335" y="3755028"/>
              <a:ext cx="477798" cy="178108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srgbClr val="213555"/>
                </a:solidFill>
              </a:endParaRPr>
            </a:p>
          </p:txBody>
        </p:sp>
        <p:grpSp>
          <p:nvGrpSpPr>
            <p:cNvPr id="13" name="组合 12">
              <a:extLst>
                <a:ext uri="{FF2B5EF4-FFF2-40B4-BE49-F238E27FC236}">
                  <a16:creationId xmlns:a16="http://schemas.microsoft.com/office/drawing/2014/main" id="{5C121D28-3BE5-2D6F-0BAD-5A44F59BA353}"/>
                </a:ext>
              </a:extLst>
            </p:cNvPr>
            <p:cNvGrpSpPr/>
            <p:nvPr/>
          </p:nvGrpSpPr>
          <p:grpSpPr>
            <a:xfrm>
              <a:off x="3751264" y="974395"/>
              <a:ext cx="4874387" cy="1930998"/>
              <a:chOff x="3751264" y="974395"/>
              <a:chExt cx="4874387" cy="1930998"/>
            </a:xfrm>
          </p:grpSpPr>
          <p:sp>
            <p:nvSpPr>
              <p:cNvPr id="26" name="Rectangle 9">
                <a:extLst>
                  <a:ext uri="{FF2B5EF4-FFF2-40B4-BE49-F238E27FC236}">
                    <a16:creationId xmlns:a16="http://schemas.microsoft.com/office/drawing/2014/main" id="{EE52734D-C568-777D-B3A8-ED0A578D9B12}"/>
                  </a:ext>
                </a:extLst>
              </p:cNvPr>
              <p:cNvSpPr>
                <a:spLocks noChangeArrowheads="1"/>
              </p:cNvSpPr>
              <p:nvPr/>
            </p:nvSpPr>
            <p:spPr bwMode="auto">
              <a:xfrm>
                <a:off x="3751264" y="1333578"/>
                <a:ext cx="4871761"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7" name="Rectangle 10">
                <a:extLst>
                  <a:ext uri="{FF2B5EF4-FFF2-40B4-BE49-F238E27FC236}">
                    <a16:creationId xmlns:a16="http://schemas.microsoft.com/office/drawing/2014/main" id="{9F498D02-B24D-2F54-A2AE-A36680CCFE36}"/>
                  </a:ext>
                </a:extLst>
              </p:cNvPr>
              <p:cNvSpPr>
                <a:spLocks noChangeArrowheads="1"/>
              </p:cNvSpPr>
              <p:nvPr/>
            </p:nvSpPr>
            <p:spPr bwMode="auto">
              <a:xfrm>
                <a:off x="4780866" y="974395"/>
                <a:ext cx="2680672"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8" name="TextBox 16">
                <a:extLst>
                  <a:ext uri="{FF2B5EF4-FFF2-40B4-BE49-F238E27FC236}">
                    <a16:creationId xmlns:a16="http://schemas.microsoft.com/office/drawing/2014/main" id="{30AABD9F-7F6E-E012-5F4B-6168FAAE47DD}"/>
                  </a:ext>
                </a:extLst>
              </p:cNvPr>
              <p:cNvSpPr txBox="1"/>
              <p:nvPr/>
            </p:nvSpPr>
            <p:spPr>
              <a:xfrm>
                <a:off x="5017542" y="974395"/>
                <a:ext cx="226646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静态评分矩阵</a:t>
                </a:r>
                <a:endParaRPr lang="en-US" altLang="zh-CN" sz="20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29" name="TextBox 17">
                    <a:extLst>
                      <a:ext uri="{FF2B5EF4-FFF2-40B4-BE49-F238E27FC236}">
                        <a16:creationId xmlns:a16="http://schemas.microsoft.com/office/drawing/2014/main" id="{18AE2CF8-CD97-A093-6553-C919F22B86BA}"/>
                      </a:ext>
                    </a:extLst>
                  </p:cNvPr>
                  <p:cNvSpPr txBox="1"/>
                  <p:nvPr/>
                </p:nvSpPr>
                <p:spPr>
                  <a:xfrm>
                    <a:off x="3753890" y="1535175"/>
                    <a:ext cx="4871761" cy="1370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连续的</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GPS</a:t>
                    </a: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采样点之间会相互影响，越是靠近该点，对该点的影响就</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大。</a:t>
                    </a:r>
                    <a14:m>
                      <m:oMath xmlns:m="http://schemas.openxmlformats.org/officeDocument/2006/math">
                        <m:eqArr>
                          <m:eqArrPr>
                            <m:ctrlPr>
                              <a:rPr lang="zh-CN" altLang="zh-CN" sz="1400" i="1" smtClean="0">
                                <a:solidFill>
                                  <a:schemeClr val="tx1">
                                    <a:lumMod val="65000"/>
                                    <a:lumOff val="35000"/>
                                  </a:schemeClr>
                                </a:solidFill>
                                <a:latin typeface="Cambria Math" panose="02040503050406030204" pitchFamily="18" charset="0"/>
                                <a:ea typeface="思源黑体" panose="020B0500000000000000" pitchFamily="34" charset="-122"/>
                              </a:rPr>
                            </m:ctrlPr>
                          </m:eqArr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diag</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2</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p>
                            <m:r>
                              <m:rPr>
                                <m:lit/>
                              </m:rPr>
                              <a:rPr lang="en-US" altLang="zh-CN" sz="1400" smtClean="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9" name="TextBox 17">
                    <a:extLst>
                      <a:ext uri="{FF2B5EF4-FFF2-40B4-BE49-F238E27FC236}">
                        <a16:creationId xmlns:a16="http://schemas.microsoft.com/office/drawing/2014/main" id="{18AE2CF8-CD97-A093-6553-C919F22B86BA}"/>
                      </a:ext>
                    </a:extLst>
                  </p:cNvPr>
                  <p:cNvSpPr txBox="1">
                    <a:spLocks noRot="1" noChangeAspect="1" noMove="1" noResize="1" noEditPoints="1" noAdjustHandles="1" noChangeArrowheads="1" noChangeShapeType="1" noTextEdit="1"/>
                  </p:cNvSpPr>
                  <p:nvPr/>
                </p:nvSpPr>
                <p:spPr>
                  <a:xfrm>
                    <a:off x="3753890" y="1535175"/>
                    <a:ext cx="4871761" cy="1370218"/>
                  </a:xfrm>
                  <a:prstGeom prst="rect">
                    <a:avLst/>
                  </a:prstGeom>
                  <a:blipFill>
                    <a:blip r:embed="rId5"/>
                    <a:stretch>
                      <a:fillRect l="-472" r="-472"/>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C0B00E53-C675-9B81-790C-D8433A6B8AA7}"/>
                </a:ext>
              </a:extLst>
            </p:cNvPr>
            <p:cNvGrpSpPr/>
            <p:nvPr/>
          </p:nvGrpSpPr>
          <p:grpSpPr>
            <a:xfrm>
              <a:off x="3751264" y="2741743"/>
              <a:ext cx="4874387" cy="1686899"/>
              <a:chOff x="3751264" y="2741743"/>
              <a:chExt cx="4874387" cy="1686899"/>
            </a:xfrm>
          </p:grpSpPr>
          <p:sp>
            <p:nvSpPr>
              <p:cNvPr id="22" name="Rectangle 11">
                <a:extLst>
                  <a:ext uri="{FF2B5EF4-FFF2-40B4-BE49-F238E27FC236}">
                    <a16:creationId xmlns:a16="http://schemas.microsoft.com/office/drawing/2014/main" id="{C2D1CC84-D9E5-4FB3-2A63-C0CBE7F6B680}"/>
                  </a:ext>
                </a:extLst>
              </p:cNvPr>
              <p:cNvSpPr>
                <a:spLocks noChangeArrowheads="1"/>
              </p:cNvSpPr>
              <p:nvPr/>
            </p:nvSpPr>
            <p:spPr bwMode="auto">
              <a:xfrm>
                <a:off x="3751264" y="3081413"/>
                <a:ext cx="4874387" cy="1347229"/>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23" name="Rectangle 12">
                <a:extLst>
                  <a:ext uri="{FF2B5EF4-FFF2-40B4-BE49-F238E27FC236}">
                    <a16:creationId xmlns:a16="http://schemas.microsoft.com/office/drawing/2014/main" id="{05C1A419-0DCF-3B1C-E1A2-AF05BD3A1D0D}"/>
                  </a:ext>
                </a:extLst>
              </p:cNvPr>
              <p:cNvSpPr>
                <a:spLocks noChangeArrowheads="1"/>
              </p:cNvSpPr>
              <p:nvPr/>
            </p:nvSpPr>
            <p:spPr bwMode="auto">
              <a:xfrm>
                <a:off x="4780866" y="2741743"/>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4" name="TextBox 18">
                <a:extLst>
                  <a:ext uri="{FF2B5EF4-FFF2-40B4-BE49-F238E27FC236}">
                    <a16:creationId xmlns:a16="http://schemas.microsoft.com/office/drawing/2014/main" id="{B1C5BEF7-61C0-DFB4-B12A-4900268259BC}"/>
                  </a:ext>
                </a:extLst>
              </p:cNvPr>
              <p:cNvSpPr txBox="1"/>
              <p:nvPr/>
            </p:nvSpPr>
            <p:spPr>
              <a:xfrm>
                <a:off x="5017542" y="2750525"/>
                <a:ext cx="2192011" cy="519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bg1"/>
                    </a:solidFill>
                    <a:latin typeface="+mn-ea"/>
                  </a:rPr>
                  <a:t>加权影响建模</a:t>
                </a:r>
                <a:endParaRPr lang="en-US" altLang="zh-CN" sz="2000" b="1" dirty="0">
                  <a:solidFill>
                    <a:schemeClr val="bg1"/>
                  </a:solidFill>
                  <a:latin typeface="+mn-ea"/>
                </a:endParaRPr>
              </a:p>
            </p:txBody>
          </p:sp>
          <mc:AlternateContent xmlns:mc="http://schemas.openxmlformats.org/markup-compatibility/2006" xmlns:a14="http://schemas.microsoft.com/office/drawing/2010/main">
            <mc:Choice Requires="a14">
              <p:sp>
                <p:nvSpPr>
                  <p:cNvPr id="25" name="TextBox 19">
                    <a:extLst>
                      <a:ext uri="{FF2B5EF4-FFF2-40B4-BE49-F238E27FC236}">
                        <a16:creationId xmlns:a16="http://schemas.microsoft.com/office/drawing/2014/main" id="{306A0064-B11A-2B03-FC7A-831AFCDB6DC6}"/>
                      </a:ext>
                    </a:extLst>
                  </p:cNvPr>
                  <p:cNvSpPr txBox="1"/>
                  <p:nvPr/>
                </p:nvSpPr>
                <p:spPr>
                  <a:xfrm>
                    <a:off x="3751264" y="3394385"/>
                    <a:ext cx="4751195" cy="8314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相互影响建模为</a:t>
                    </a:r>
                    <a14:m>
                      <m:oMath xmlns:m="http://schemas.openxmlformats.org/officeDocument/2006/math">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zh-CN" altLang="en-US"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oMath>
                    </a14:m>
                    <a:r>
                      <a:rPr lang="zh-CN" altLang="zh-CN" sz="1400" dirty="0">
                        <a:solidFill>
                          <a:schemeClr val="tx1">
                            <a:lumMod val="65000"/>
                            <a:lumOff val="35000"/>
                          </a:schemeClr>
                        </a:solidFill>
                        <a:latin typeface="思源黑体" panose="020B0500000000000000" pitchFamily="34" charset="-122"/>
                        <a:ea typeface="思源黑体" panose="020B0500000000000000" pitchFamily="34" charset="-122"/>
                      </a:rPr>
                      <a:t>维距离权重矩阵</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a:t>
                    </a:r>
                    <a14:m>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𝑊</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𝑑𝑖𝑎𝑔</m:t>
                            </m:r>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0</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ω</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𝑛</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e>
                                </m:d>
                              </m:sup>
                            </m:sSubSup>
                            <m:r>
                              <m:rPr>
                                <m:lit/>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e>
                        </m:eqArr>
                      </m:oMath>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5" name="TextBox 19">
                    <a:extLst>
                      <a:ext uri="{FF2B5EF4-FFF2-40B4-BE49-F238E27FC236}">
                        <a16:creationId xmlns:a16="http://schemas.microsoft.com/office/drawing/2014/main" id="{306A0064-B11A-2B03-FC7A-831AFCDB6DC6}"/>
                      </a:ext>
                    </a:extLst>
                  </p:cNvPr>
                  <p:cNvSpPr txBox="1">
                    <a:spLocks noRot="1" noChangeAspect="1" noMove="1" noResize="1" noEditPoints="1" noAdjustHandles="1" noChangeArrowheads="1" noChangeShapeType="1" noTextEdit="1"/>
                  </p:cNvSpPr>
                  <p:nvPr/>
                </p:nvSpPr>
                <p:spPr>
                  <a:xfrm>
                    <a:off x="3751264" y="3394385"/>
                    <a:ext cx="4751195" cy="831413"/>
                  </a:xfrm>
                  <a:prstGeom prst="rect">
                    <a:avLst/>
                  </a:prstGeom>
                  <a:blipFill>
                    <a:blip r:embed="rId6"/>
                    <a:stretch>
                      <a:fillRect l="-484" r="-3065" b="-2778"/>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EE293040-FCBE-B203-79A6-CECB1072FA8E}"/>
                </a:ext>
              </a:extLst>
            </p:cNvPr>
            <p:cNvGrpSpPr/>
            <p:nvPr/>
          </p:nvGrpSpPr>
          <p:grpSpPr>
            <a:xfrm>
              <a:off x="3421774" y="4447090"/>
              <a:ext cx="5228433" cy="1734224"/>
              <a:chOff x="3421774" y="4447090"/>
              <a:chExt cx="5228433" cy="1734224"/>
            </a:xfrm>
          </p:grpSpPr>
          <p:sp>
            <p:nvSpPr>
              <p:cNvPr id="18" name="Rectangle 14">
                <a:extLst>
                  <a:ext uri="{FF2B5EF4-FFF2-40B4-BE49-F238E27FC236}">
                    <a16:creationId xmlns:a16="http://schemas.microsoft.com/office/drawing/2014/main" id="{63E9304E-10E8-A0EA-18DC-788E8DEEB859}"/>
                  </a:ext>
                </a:extLst>
              </p:cNvPr>
              <p:cNvSpPr>
                <a:spLocks noChangeArrowheads="1"/>
              </p:cNvSpPr>
              <p:nvPr/>
            </p:nvSpPr>
            <p:spPr bwMode="auto">
              <a:xfrm>
                <a:off x="3751265" y="4832429"/>
                <a:ext cx="4898942" cy="134888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a:solidFill>
                    <a:srgbClr val="213555"/>
                  </a:solidFill>
                </a:endParaRPr>
              </a:p>
            </p:txBody>
          </p:sp>
          <p:sp>
            <p:nvSpPr>
              <p:cNvPr id="19" name="Rectangle 15">
                <a:extLst>
                  <a:ext uri="{FF2B5EF4-FFF2-40B4-BE49-F238E27FC236}">
                    <a16:creationId xmlns:a16="http://schemas.microsoft.com/office/drawing/2014/main" id="{5F6071DE-2B86-E96E-8421-2FA175305856}"/>
                  </a:ext>
                </a:extLst>
              </p:cNvPr>
              <p:cNvSpPr>
                <a:spLocks noChangeArrowheads="1"/>
              </p:cNvSpPr>
              <p:nvPr/>
            </p:nvSpPr>
            <p:spPr bwMode="auto">
              <a:xfrm>
                <a:off x="4773210" y="4497006"/>
                <a:ext cx="2680672"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zh-CN" altLang="en-US" sz="1600">
                  <a:solidFill>
                    <a:srgbClr val="213555"/>
                  </a:solidFill>
                </a:endParaRPr>
              </a:p>
            </p:txBody>
          </p:sp>
          <p:sp>
            <p:nvSpPr>
              <p:cNvPr id="20" name="TextBox 20">
                <a:extLst>
                  <a:ext uri="{FF2B5EF4-FFF2-40B4-BE49-F238E27FC236}">
                    <a16:creationId xmlns:a16="http://schemas.microsoft.com/office/drawing/2014/main" id="{F7E06284-1D6B-0ABE-3574-3444ABFA2A1F}"/>
                  </a:ext>
                </a:extLst>
              </p:cNvPr>
              <p:cNvSpPr txBox="1"/>
              <p:nvPr/>
            </p:nvSpPr>
            <p:spPr>
              <a:xfrm>
                <a:off x="4820894" y="4447090"/>
                <a:ext cx="2592899" cy="6000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bg1"/>
                    </a:solidFill>
                    <a:latin typeface="+mn-ea"/>
                  </a:rPr>
                  <a:t>加权评分矩阵</a:t>
                </a:r>
                <a:endParaRPr lang="en-US" altLang="zh-CN" sz="2400" b="1" dirty="0">
                  <a:solidFill>
                    <a:schemeClr val="bg1"/>
                  </a:solidFill>
                  <a:latin typeface="+mn-ea"/>
                </a:endParaRPr>
              </a:p>
            </p:txBody>
          </p:sp>
          <mc:AlternateContent xmlns:mc="http://schemas.openxmlformats.org/markup-compatibility/2006" xmlns:a14="http://schemas.microsoft.com/office/drawing/2010/main">
            <mc:Choice Requires="a14">
              <p:sp>
                <p:nvSpPr>
                  <p:cNvPr id="21" name="TextBox 21">
                    <a:extLst>
                      <a:ext uri="{FF2B5EF4-FFF2-40B4-BE49-F238E27FC236}">
                        <a16:creationId xmlns:a16="http://schemas.microsoft.com/office/drawing/2014/main" id="{8EA3EFF2-E15A-0209-E9D0-CCF54DE4BA24}"/>
                      </a:ext>
                    </a:extLst>
                  </p:cNvPr>
                  <p:cNvSpPr txBox="1"/>
                  <p:nvPr/>
                </p:nvSpPr>
                <p:spPr>
                  <a:xfrm>
                    <a:off x="3421774" y="4929239"/>
                    <a:ext cx="5228433" cy="1155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14:m>
                      <m:oMathPara xmlns:m="http://schemas.openxmlformats.org/officeDocument/2006/math">
                        <m:oMathParaPr>
                          <m:jc m:val="centerGroup"/>
                        </m:oMathParaPr>
                        <m:oMath xmlns:m="http://schemas.openxmlformats.org/officeDocument/2006/math">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m:rPr>
                                              <m:sty m:val="p"/>
                                            </m:rP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φ</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𝑡𝑠</m:t>
                                          </m:r>
                                        </m:sub>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bSup>
                                    </m:e>
                                  </m:d>
                                </m:e>
                                <m:sub>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b>
                                  </m:sSub>
                                  <m:r>
                                    <a:rPr lang="zh-CN" altLang="zh-CN" sz="1400">
                                      <a:solidFill>
                                        <a:schemeClr val="tx1">
                                          <a:lumMod val="65000"/>
                                          <a:lumOff val="35000"/>
                                        </a:schemeClr>
                                      </a:solidFill>
                                      <a:latin typeface="Cambria Math" panose="02040503050406030204" pitchFamily="18" charset="0"/>
                                      <a:ea typeface="思源黑体" panose="020B0500000000000000" pitchFamily="34" charset="-122"/>
                                    </a:rPr>
                                    <m:t>×</m:t>
                                  </m:r>
                                  <m:sSub>
                                    <m:sSub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𝑞</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Sub>
                                </m:sub>
                              </m:s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d>
                                <m:dPr>
                                  <m:begChr m:val="{"/>
                                  <m:endChr m:val=""/>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eqArr>
                                    <m:eqArr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eqArrPr>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−1</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𝑖𝑓</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0≤</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e>
                                      <m:sSubSup>
                                        <m:sSub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b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𝜔</m:t>
                                          </m:r>
                                        </m:e>
                                        <m:sub>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𝑖</m:t>
                                          </m:r>
                                        </m:sub>
                                        <m: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sup>
                                      </m:sSubSup>
                                      <m:sSup>
                                        <m:sSup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sSup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𝑀</m:t>
                                          </m:r>
                                        </m:e>
                                        <m:sup>
                                          <m:d>
                                            <m:dPr>
                                              <m:ctrlPr>
                                                <a:rPr lang="zh-CN" altLang="zh-CN" sz="1400" i="1">
                                                  <a:solidFill>
                                                    <a:schemeClr val="tx1">
                                                      <a:lumMod val="65000"/>
                                                      <a:lumOff val="35000"/>
                                                    </a:schemeClr>
                                                  </a:solidFill>
                                                  <a:latin typeface="Cambria Math" panose="02040503050406030204" pitchFamily="18" charset="0"/>
                                                  <a:ea typeface="思源黑体" panose="020B0500000000000000" pitchFamily="34" charset="-122"/>
                                                </a:rPr>
                                              </m:ctrlPr>
                                            </m:dPr>
                                            <m:e>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𝑗</m:t>
                                              </m:r>
                                            </m:e>
                                          </m:d>
                                        </m:sup>
                                      </m:sSup>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   </m:t>
                                      </m:r>
                                      <m:r>
                                        <a:rPr lang="en-US" altLang="zh-CN" sz="1400">
                                          <a:solidFill>
                                            <a:schemeClr val="tx1">
                                              <a:lumMod val="65000"/>
                                              <a:lumOff val="35000"/>
                                            </a:schemeClr>
                                          </a:solidFill>
                                          <a:latin typeface="Cambria Math" panose="02040503050406030204" pitchFamily="18" charset="0"/>
                                          <a:ea typeface="思源黑体" panose="020B0500000000000000" pitchFamily="34" charset="-122"/>
                                        </a:rPr>
                                        <m:t>𝑜𝑡h𝑒𝑟𝑤𝑖𝑠𝑒</m:t>
                                      </m:r>
                                    </m:e>
                                  </m:eqArr>
                                </m:e>
                              </m:d>
                            </m:e>
                          </m:eqArr>
                        </m:oMath>
                      </m:oMathPara>
                    </a14:m>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mc:Choice>
            <mc:Fallback xmlns="">
              <p:sp>
                <p:nvSpPr>
                  <p:cNvPr id="21" name="TextBox 21">
                    <a:extLst>
                      <a:ext uri="{FF2B5EF4-FFF2-40B4-BE49-F238E27FC236}">
                        <a16:creationId xmlns:a16="http://schemas.microsoft.com/office/drawing/2014/main" id="{8EA3EFF2-E15A-0209-E9D0-CCF54DE4BA24}"/>
                      </a:ext>
                    </a:extLst>
                  </p:cNvPr>
                  <p:cNvSpPr txBox="1">
                    <a:spLocks noRot="1" noChangeAspect="1" noMove="1" noResize="1" noEditPoints="1" noAdjustHandles="1" noChangeArrowheads="1" noChangeShapeType="1" noTextEdit="1"/>
                  </p:cNvSpPr>
                  <p:nvPr/>
                </p:nvSpPr>
                <p:spPr>
                  <a:xfrm>
                    <a:off x="3421774" y="4929239"/>
                    <a:ext cx="5228433" cy="1155262"/>
                  </a:xfrm>
                  <a:prstGeom prst="rect">
                    <a:avLst/>
                  </a:prstGeom>
                  <a:blipFill>
                    <a:blip r:embed="rId7"/>
                    <a:stretch>
                      <a:fillRect/>
                    </a:stretch>
                  </a:blipFill>
                </p:spPr>
                <p:txBody>
                  <a:bodyPr/>
                  <a:lstStyle/>
                  <a:p>
                    <a:r>
                      <a:rPr lang="zh-CN" altLang="en-US">
                        <a:noFill/>
                      </a:rPr>
                      <a:t> </a:t>
                    </a:r>
                  </a:p>
                </p:txBody>
              </p:sp>
            </mc:Fallback>
          </mc:AlternateContent>
        </p:grpSp>
      </p:grpSp>
      <p:sp>
        <p:nvSpPr>
          <p:cNvPr id="30" name="Rectangle 33">
            <a:extLst>
              <a:ext uri="{FF2B5EF4-FFF2-40B4-BE49-F238E27FC236}">
                <a16:creationId xmlns:a16="http://schemas.microsoft.com/office/drawing/2014/main" id="{9866671E-A056-D648-54D1-04AE453F1BEE}"/>
              </a:ext>
            </a:extLst>
          </p:cNvPr>
          <p:cNvSpPr/>
          <p:nvPr/>
        </p:nvSpPr>
        <p:spPr>
          <a:xfrm>
            <a:off x="5938426" y="5258627"/>
            <a:ext cx="166172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候选图</a:t>
            </a:r>
          </a:p>
        </p:txBody>
      </p:sp>
    </p:spTree>
    <p:extLst>
      <p:ext uri="{BB962C8B-B14F-4D97-AF65-F5344CB8AC3E}">
        <p14:creationId xmlns:p14="http://schemas.microsoft.com/office/powerpoint/2010/main" val="294784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E7A711AE-E6C9-C427-5092-B6514E685AC1}"/>
              </a:ext>
            </a:extLst>
          </p:cNvPr>
          <p:cNvSpPr txBox="1"/>
          <p:nvPr/>
        </p:nvSpPr>
        <p:spPr>
          <a:xfrm>
            <a:off x="647700" y="972184"/>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sp>
        <p:nvSpPr>
          <p:cNvPr id="10" name="矩形 9">
            <a:extLst>
              <a:ext uri="{FF2B5EF4-FFF2-40B4-BE49-F238E27FC236}">
                <a16:creationId xmlns:a16="http://schemas.microsoft.com/office/drawing/2014/main" id="{80A1DCE8-E983-974F-232E-FCEB91F2016A}"/>
              </a:ext>
            </a:extLst>
          </p:cNvPr>
          <p:cNvSpPr/>
          <p:nvPr/>
        </p:nvSpPr>
        <p:spPr>
          <a:xfrm>
            <a:off x="603351" y="1526582"/>
            <a:ext cx="3477950" cy="383751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16" name="文本框 15">
            <a:extLst>
              <a:ext uri="{FF2B5EF4-FFF2-40B4-BE49-F238E27FC236}">
                <a16:creationId xmlns:a16="http://schemas.microsoft.com/office/drawing/2014/main" id="{2B425CBC-FD26-254D-C51A-EC5BEB8EFA76}"/>
              </a:ext>
            </a:extLst>
          </p:cNvPr>
          <p:cNvSpPr txBox="1"/>
          <p:nvPr/>
        </p:nvSpPr>
        <p:spPr>
          <a:xfrm>
            <a:off x="603351" y="3992895"/>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路网中的采样点及对应候选点</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31FE7928-7CF9-ADC4-1FEC-49DB35779058}"/>
                  </a:ext>
                </a:extLst>
              </p:cNvPr>
              <p:cNvSpPr/>
              <p:nvPr/>
            </p:nvSpPr>
            <p:spPr>
              <a:xfrm>
                <a:off x="677112" y="4257901"/>
                <a:ext cx="3297906" cy="771943"/>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路网中有</a:t>
                </a:r>
                <a:r>
                  <a:rPr lang="en-US" altLang="zh-CN" sz="1400" dirty="0">
                    <a:solidFill>
                      <a:schemeClr val="tx1"/>
                    </a:solidFill>
                    <a:latin typeface="微软雅黑" panose="020B0503020204020204" charset="-122"/>
                    <a:ea typeface="微软雅黑" panose="020B0503020204020204" charset="-122"/>
                  </a:rPr>
                  <a:t>4</a:t>
                </a:r>
                <a14:m>
                  <m:oMath xmlns:m="http://schemas.openxmlformats.org/officeDocument/2006/math">
                    <m:r>
                      <a:rPr lang="zh-CN" altLang="en-US" sz="1400" i="1" dirty="0" smtClean="0">
                        <a:solidFill>
                          <a:schemeClr val="tx1"/>
                        </a:solidFill>
                        <a:latin typeface="Cambria Math" panose="02040503050406030204" pitchFamily="18" charset="0"/>
                        <a:ea typeface="微软雅黑" panose="020B0503020204020204" charset="-122"/>
                      </a:rPr>
                      <m:t>个</m:t>
                    </m:r>
                    <m:r>
                      <m:rPr>
                        <m:sty m:val="p"/>
                      </m:rPr>
                      <a:rPr lang="en-US" altLang="zh-CN" sz="1400" i="1" dirty="0">
                        <a:solidFill>
                          <a:schemeClr val="tx1"/>
                        </a:solidFill>
                        <a:latin typeface="Cambria Math" panose="02040503050406030204" pitchFamily="18" charset="0"/>
                        <a:ea typeface="微软雅黑" panose="020B0503020204020204" charset="-122"/>
                      </a:rPr>
                      <m:t>GPS</m:t>
                    </m:r>
                    <m:r>
                      <a:rPr lang="zh-CN" altLang="en-US" sz="1400" i="1" dirty="0" smtClean="0">
                        <a:solidFill>
                          <a:schemeClr val="tx1"/>
                        </a:solidFill>
                        <a:latin typeface="Cambria Math" panose="02040503050406030204" pitchFamily="18" charset="0"/>
                        <a:ea typeface="微软雅黑" panose="020B0503020204020204" charset="-122"/>
                      </a:rPr>
                      <m:t>采样点</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0</m:t>
                        </m:r>
                      </m:sub>
                    </m:sSub>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1</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2</m:t>
                        </m:r>
                      </m:sub>
                    </m:sSub>
                    <m:r>
                      <a:rPr lang="en-US" altLang="zh-CN" sz="1400">
                        <a:solidFill>
                          <a:schemeClr val="tx1"/>
                        </a:solidFill>
                        <a:latin typeface="Cambria Math" panose="02040503050406030204" pitchFamily="18" charset="0"/>
                        <a:ea typeface="微软雅黑" panose="020B0503020204020204" charset="-122"/>
                      </a:rPr>
                      <m:t>,</m:t>
                    </m:r>
                    <m:sSub>
                      <m:sSubPr>
                        <m:ctrlPr>
                          <a:rPr lang="zh-CN" altLang="zh-CN" sz="1400" i="1">
                            <a:solidFill>
                              <a:schemeClr val="tx1"/>
                            </a:solidFill>
                            <a:latin typeface="Cambria Math" panose="02040503050406030204" pitchFamily="18" charset="0"/>
                            <a:ea typeface="微软雅黑" panose="020B0503020204020204" charset="-122"/>
                          </a:rPr>
                        </m:ctrlPr>
                      </m:sSubPr>
                      <m:e>
                        <m:r>
                          <a:rPr lang="en-US" altLang="zh-CN" sz="1400">
                            <a:solidFill>
                              <a:schemeClr val="tx1"/>
                            </a:solidFill>
                            <a:latin typeface="Cambria Math" panose="02040503050406030204" pitchFamily="18" charset="0"/>
                            <a:ea typeface="微软雅黑" panose="020B0503020204020204" charset="-122"/>
                          </a:rPr>
                          <m:t>𝑝</m:t>
                        </m:r>
                      </m:e>
                      <m:sub>
                        <m:r>
                          <a:rPr lang="en-US" altLang="zh-CN" sz="1400">
                            <a:solidFill>
                              <a:schemeClr val="tx1"/>
                            </a:solidFill>
                            <a:latin typeface="Cambria Math" panose="02040503050406030204" pitchFamily="18" charset="0"/>
                            <a:ea typeface="微软雅黑" panose="020B0503020204020204" charset="-122"/>
                          </a:rPr>
                          <m:t>3</m:t>
                        </m:r>
                      </m:sub>
                    </m:sSub>
                  </m:oMath>
                </a14:m>
                <a:r>
                  <a:rPr lang="zh-CN" altLang="zh-CN" sz="1400" dirty="0">
                    <a:solidFill>
                      <a:schemeClr val="tx1"/>
                    </a:solidFill>
                    <a:latin typeface="微软雅黑" panose="020B0503020204020204" charset="-122"/>
                    <a:ea typeface="微软雅黑" panose="020B0503020204020204" charset="-122"/>
                  </a:rPr>
                  <a:t>以及其对应的候选点</a:t>
                </a:r>
                <a14:m>
                  <m:oMath xmlns:m="http://schemas.openxmlformats.org/officeDocument/2006/math">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𝑗</m:t>
                        </m:r>
                      </m:sup>
                    </m:sSubSup>
                  </m:oMath>
                </a14:m>
                <a:r>
                  <a:rPr lang="zh-CN" altLang="zh-CN" sz="1400" dirty="0">
                    <a:solidFill>
                      <a:schemeClr val="tx1"/>
                    </a:solidFill>
                    <a:latin typeface="微软雅黑" panose="020B0503020204020204" charset="-122"/>
                    <a:ea typeface="微软雅黑" panose="020B0503020204020204" charset="-122"/>
                  </a:rPr>
                  <a:t>，</a:t>
                </a:r>
                <a14:m>
                  <m:oMath xmlns:m="http://schemas.openxmlformats.org/officeDocument/2006/math">
                    <m:r>
                      <a:rPr lang="en-US" altLang="zh-CN" sz="1400">
                        <a:solidFill>
                          <a:schemeClr val="tx1"/>
                        </a:solidFill>
                        <a:latin typeface="Cambria Math" panose="02040503050406030204" pitchFamily="18" charset="0"/>
                        <a:ea typeface="微软雅黑" panose="020B0503020204020204" charset="-122"/>
                      </a:rPr>
                      <m:t>𝑗</m:t>
                    </m:r>
                    <m:r>
                      <a:rPr lang="en-US" altLang="zh-CN" sz="1400">
                        <a:solidFill>
                          <a:schemeClr val="tx1"/>
                        </a:solidFill>
                        <a:latin typeface="Cambria Math" panose="02040503050406030204" pitchFamily="18" charset="0"/>
                        <a:ea typeface="微软雅黑" panose="020B0503020204020204" charset="-122"/>
                      </a:rPr>
                      <m:t>=0,1,2</m:t>
                    </m:r>
                  </m:oMath>
                </a14:m>
                <a:r>
                  <a:rPr lang="zh-CN" altLang="zh-CN" sz="1400" dirty="0">
                    <a:solidFill>
                      <a:schemeClr val="tx1"/>
                    </a:solidFill>
                    <a:latin typeface="微软雅黑" panose="020B0503020204020204" charset="-122"/>
                    <a:ea typeface="微软雅黑" panose="020B0503020204020204" charset="-122"/>
                  </a:rPr>
                  <a:t>。</a:t>
                </a:r>
                <a:endParaRPr sz="1400" dirty="0">
                  <a:solidFill>
                    <a:schemeClr val="tx1"/>
                  </a:solidFill>
                  <a:latin typeface="微软雅黑" panose="020B0503020204020204" charset="-122"/>
                  <a:ea typeface="微软雅黑" panose="020B0503020204020204" charset="-122"/>
                </a:endParaRPr>
              </a:p>
            </p:txBody>
          </p:sp>
        </mc:Choice>
        <mc:Fallback xmlns="">
          <p:sp>
            <p:nvSpPr>
              <p:cNvPr id="18" name="矩形 17">
                <a:extLst>
                  <a:ext uri="{FF2B5EF4-FFF2-40B4-BE49-F238E27FC236}">
                    <a16:creationId xmlns:a16="http://schemas.microsoft.com/office/drawing/2014/main" id="{31FE7928-7CF9-ADC4-1FEC-49DB35779058}"/>
                  </a:ext>
                </a:extLst>
              </p:cNvPr>
              <p:cNvSpPr>
                <a:spLocks noRot="1" noChangeAspect="1" noMove="1" noResize="1" noEditPoints="1" noAdjustHandles="1" noChangeArrowheads="1" noChangeShapeType="1" noTextEdit="1"/>
              </p:cNvSpPr>
              <p:nvPr/>
            </p:nvSpPr>
            <p:spPr>
              <a:xfrm>
                <a:off x="677112" y="4257901"/>
                <a:ext cx="3297906" cy="771943"/>
              </a:xfrm>
              <a:prstGeom prst="rect">
                <a:avLst/>
              </a:prstGeom>
              <a:blipFill>
                <a:blip r:embed="rId3"/>
                <a:stretch>
                  <a:fillRect l="-555" r="-555" b="-5512"/>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7C1A5791-3077-B48F-0A0E-1677EFF46E03}"/>
              </a:ext>
            </a:extLst>
          </p:cNvPr>
          <p:cNvGraphicFramePr>
            <a:graphicFrameLocks noChangeAspect="1"/>
          </p:cNvGraphicFramePr>
          <p:nvPr>
            <p:extLst>
              <p:ext uri="{D42A27DB-BD31-4B8C-83A1-F6EECF244321}">
                <p14:modId xmlns:p14="http://schemas.microsoft.com/office/powerpoint/2010/main" val="3812593993"/>
              </p:ext>
            </p:extLst>
          </p:nvPr>
        </p:nvGraphicFramePr>
        <p:xfrm>
          <a:off x="678762" y="1597584"/>
          <a:ext cx="3297906" cy="2439501"/>
        </p:xfrm>
        <a:graphic>
          <a:graphicData uri="http://schemas.openxmlformats.org/presentationml/2006/ole">
            <mc:AlternateContent xmlns:mc="http://schemas.openxmlformats.org/markup-compatibility/2006">
              <mc:Choice xmlns:v="urn:schemas-microsoft-com:vml" Requires="v">
                <p:oleObj name="Visio" r:id="rId4" imgW="7787517" imgH="6823781" progId="Visio.Drawing.15">
                  <p:embed/>
                </p:oleObj>
              </mc:Choice>
              <mc:Fallback>
                <p:oleObj name="Visio" r:id="rId4" imgW="7787517" imgH="682378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762" y="1597584"/>
                        <a:ext cx="3297906" cy="2439501"/>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A10917CA-1159-66EB-A358-93B4CF4A0191}"/>
              </a:ext>
            </a:extLst>
          </p:cNvPr>
          <p:cNvSpPr/>
          <p:nvPr/>
        </p:nvSpPr>
        <p:spPr>
          <a:xfrm>
            <a:off x="4774733" y="1526584"/>
            <a:ext cx="3511263" cy="380059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0" name="文本框 19">
            <a:extLst>
              <a:ext uri="{FF2B5EF4-FFF2-40B4-BE49-F238E27FC236}">
                <a16:creationId xmlns:a16="http://schemas.microsoft.com/office/drawing/2014/main" id="{EB2DF12B-DC21-EF54-B234-F9F165EF7479}"/>
              </a:ext>
            </a:extLst>
          </p:cNvPr>
          <p:cNvSpPr txBox="1"/>
          <p:nvPr/>
        </p:nvSpPr>
        <p:spPr>
          <a:xfrm>
            <a:off x="4831322" y="3964879"/>
            <a:ext cx="300675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多个局部最优路径</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0C37E2C-D33A-7FA7-EDB6-E86F4DA7CB8B}"/>
                  </a:ext>
                </a:extLst>
              </p:cNvPr>
              <p:cNvSpPr/>
              <p:nvPr/>
            </p:nvSpPr>
            <p:spPr>
              <a:xfrm>
                <a:off x="4785920" y="4179175"/>
                <a:ext cx="3391076" cy="1157817"/>
              </a:xfrm>
              <a:prstGeom prst="rect">
                <a:avLst/>
              </a:prstGeom>
            </p:spPr>
            <p:txBody>
              <a:bodyPr wrap="square">
                <a:spAutoFit/>
              </a:bodyPr>
              <a:lstStyle/>
              <a:p>
                <a:pPr algn="just">
                  <a:lnSpc>
                    <a:spcPct val="150000"/>
                  </a:lnSpc>
                </a:pPr>
                <a:r>
                  <a:rPr lang="zh-CN" altLang="zh-CN" sz="1400" dirty="0">
                    <a:solidFill>
                      <a:schemeClr val="tx1"/>
                    </a:solidFill>
                    <a:latin typeface="微软雅黑" panose="020B0503020204020204" charset="-122"/>
                    <a:ea typeface="微软雅黑" panose="020B0503020204020204" charset="-122"/>
                  </a:rPr>
                  <a:t>计算所有点的累计权重</a:t>
                </a:r>
                <a14:m>
                  <m:oMath xmlns:m="http://schemas.openxmlformats.org/officeDocument/2006/math">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sub>
                          <m:sup>
                            <m:r>
                              <a:rPr lang="en-US" altLang="zh-CN" sz="1400">
                                <a:solidFill>
                                  <a:schemeClr val="tx1"/>
                                </a:solidFill>
                                <a:latin typeface="Cambria Math" panose="02040503050406030204" pitchFamily="18" charset="0"/>
                                <a:ea typeface="微软雅黑" panose="020B0503020204020204" charset="-122"/>
                              </a:rPr>
                              <m:t>𝑠</m:t>
                            </m:r>
                          </m:sup>
                        </m:sSubSup>
                      </m:e>
                    </m:d>
                    <m: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max</m:t>
                    </m:r>
                    <m:r>
                      <m:rPr>
                        <m:lit/>
                      </m:rPr>
                      <a:rPr lang="en-US" altLang="zh-CN" sz="1400">
                        <a:solidFill>
                          <a:schemeClr val="tx1"/>
                        </a:solidFill>
                        <a:latin typeface="Cambria Math" panose="02040503050406030204" pitchFamily="18" charset="0"/>
                        <a:ea typeface="微软雅黑" panose="020B0503020204020204" charset="-122"/>
                      </a:rPr>
                      <m:t>{</m:t>
                    </m:r>
                    <m:r>
                      <m:rPr>
                        <m:sty m:val="p"/>
                      </m:rPr>
                      <a:rPr lang="en-US" altLang="zh-CN" sz="1400">
                        <a:solidFill>
                          <a:schemeClr val="tx1"/>
                        </a:solidFill>
                        <a:latin typeface="Cambria Math" panose="02040503050406030204" pitchFamily="18" charset="0"/>
                        <a:ea typeface="微软雅黑" panose="020B0503020204020204" charset="-122"/>
                      </a:rPr>
                      <m:t>cw</m:t>
                    </m:r>
                    <m:d>
                      <m:dPr>
                        <m:ctrlPr>
                          <a:rPr lang="zh-CN" altLang="zh-CN" sz="1400" i="1">
                            <a:solidFill>
                              <a:schemeClr val="tx1"/>
                            </a:solidFill>
                            <a:latin typeface="Cambria Math" panose="02040503050406030204" pitchFamily="18" charset="0"/>
                            <a:ea typeface="微软雅黑" panose="020B0503020204020204" charset="-122"/>
                          </a:rPr>
                        </m:ctrlPr>
                      </m:dPr>
                      <m:e>
                        <m:sSubSup>
                          <m:sSubSupPr>
                            <m:ctrlPr>
                              <a:rPr lang="zh-CN" altLang="zh-CN" sz="1400" i="1">
                                <a:solidFill>
                                  <a:schemeClr val="tx1"/>
                                </a:solidFill>
                                <a:latin typeface="Cambria Math" panose="02040503050406030204" pitchFamily="18" charset="0"/>
                                <a:ea typeface="微软雅黑" panose="020B0503020204020204" charset="-122"/>
                              </a:rPr>
                            </m:ctrlPr>
                          </m:sSubSupPr>
                          <m:e>
                            <m:r>
                              <a:rPr lang="en-US" altLang="zh-CN" sz="1400">
                                <a:solidFill>
                                  <a:schemeClr val="tx1"/>
                                </a:solidFill>
                                <a:latin typeface="Cambria Math" panose="02040503050406030204" pitchFamily="18" charset="0"/>
                                <a:ea typeface="微软雅黑" panose="020B0503020204020204" charset="-122"/>
                              </a:rPr>
                              <m:t>𝑎</m:t>
                            </m:r>
                          </m:e>
                          <m:sub>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−1</m:t>
                            </m:r>
                          </m:sub>
                          <m:sup>
                            <m:r>
                              <a:rPr lang="en-US" altLang="zh-CN" sz="1400">
                                <a:solidFill>
                                  <a:schemeClr val="tx1"/>
                                </a:solidFill>
                                <a:latin typeface="Cambria Math" panose="02040503050406030204" pitchFamily="18" charset="0"/>
                                <a:ea typeface="微软雅黑" panose="020B0503020204020204" charset="-122"/>
                              </a:rPr>
                              <m:t>𝑡</m:t>
                            </m:r>
                          </m:sup>
                        </m:sSubSup>
                      </m:e>
                    </m:d>
                    <m:r>
                      <a:rPr lang="en-US" altLang="zh-CN" sz="1400">
                        <a:solidFill>
                          <a:schemeClr val="tx1"/>
                        </a:solidFill>
                        <a:latin typeface="Cambria Math" panose="02040503050406030204" pitchFamily="18" charset="0"/>
                        <a:ea typeface="微软雅黑" panose="020B0503020204020204" charset="-122"/>
                      </a:rPr>
                      <m:t>+</m:t>
                    </m:r>
                    <m:sSubSup>
                      <m:sSubSupPr>
                        <m:ctrlPr>
                          <a:rPr lang="zh-CN" altLang="zh-CN" sz="1400" i="1">
                            <a:solidFill>
                              <a:schemeClr val="tx1"/>
                            </a:solidFill>
                            <a:latin typeface="Cambria Math" panose="02040503050406030204" pitchFamily="18" charset="0"/>
                            <a:ea typeface="微软雅黑" panose="020B0503020204020204" charset="-122"/>
                          </a:rPr>
                        </m:ctrlPr>
                      </m:sSubSupPr>
                      <m:e>
                        <m:r>
                          <m:rPr>
                            <m:sty m:val="p"/>
                          </m:rPr>
                          <a:rPr lang="en-US" altLang="zh-CN" sz="1400">
                            <a:solidFill>
                              <a:schemeClr val="tx1"/>
                            </a:solidFill>
                            <a:latin typeface="Cambria Math" panose="02040503050406030204" pitchFamily="18" charset="0"/>
                            <a:ea typeface="微软雅黑" panose="020B0503020204020204" charset="-122"/>
                          </a:rPr>
                          <m:t>φ</m:t>
                        </m:r>
                      </m:e>
                      <m:sub>
                        <m:r>
                          <a:rPr lang="en-US" altLang="zh-CN" sz="1400">
                            <a:solidFill>
                              <a:schemeClr val="tx1"/>
                            </a:solidFill>
                            <a:latin typeface="Cambria Math" panose="02040503050406030204" pitchFamily="18" charset="0"/>
                            <a:ea typeface="微软雅黑" panose="020B0503020204020204" charset="-122"/>
                          </a:rPr>
                          <m:t>𝑡𝑠</m:t>
                        </m:r>
                      </m:sub>
                      <m:sup>
                        <m:d>
                          <m:dPr>
                            <m:ctrlPr>
                              <a:rPr lang="zh-CN" altLang="zh-CN" sz="1400" i="1">
                                <a:solidFill>
                                  <a:schemeClr val="tx1"/>
                                </a:solidFill>
                                <a:latin typeface="Cambria Math" panose="02040503050406030204" pitchFamily="18" charset="0"/>
                                <a:ea typeface="微软雅黑" panose="020B0503020204020204" charset="-122"/>
                              </a:rPr>
                            </m:ctrlPr>
                          </m:dPr>
                          <m:e>
                            <m:r>
                              <a:rPr lang="en-US" altLang="zh-CN" sz="1400">
                                <a:solidFill>
                                  <a:schemeClr val="tx1"/>
                                </a:solidFill>
                                <a:latin typeface="Cambria Math" panose="02040503050406030204" pitchFamily="18" charset="0"/>
                                <a:ea typeface="微软雅黑" panose="020B0503020204020204" charset="-122"/>
                              </a:rPr>
                              <m:t>𝑖</m:t>
                            </m:r>
                            <m:r>
                              <a:rPr lang="en-US" altLang="zh-CN" sz="1400">
                                <a:solidFill>
                                  <a:schemeClr val="tx1"/>
                                </a:solidFill>
                                <a:latin typeface="Cambria Math" panose="02040503050406030204" pitchFamily="18" charset="0"/>
                                <a:ea typeface="微软雅黑" panose="020B0503020204020204" charset="-122"/>
                              </a:rPr>
                              <m:t>,</m:t>
                            </m:r>
                            <m:r>
                              <a:rPr lang="en-US" altLang="zh-CN" sz="1400">
                                <a:solidFill>
                                  <a:schemeClr val="tx1"/>
                                </a:solidFill>
                                <a:latin typeface="Cambria Math" panose="02040503050406030204" pitchFamily="18" charset="0"/>
                                <a:ea typeface="微软雅黑" panose="020B0503020204020204" charset="-122"/>
                              </a:rPr>
                              <m:t>𝑗</m:t>
                            </m:r>
                          </m:e>
                        </m:d>
                      </m:sup>
                    </m:sSubSup>
                  </m:oMath>
                </a14:m>
                <a:r>
                  <a:rPr lang="zh-CN" altLang="zh-CN" sz="1400" dirty="0">
                    <a:solidFill>
                      <a:schemeClr val="tx1"/>
                    </a:solidFill>
                    <a:latin typeface="微软雅黑" panose="020B0503020204020204" charset="-122"/>
                    <a:ea typeface="微软雅黑" panose="020B0503020204020204" charset="-122"/>
                  </a:rPr>
                  <a:t>后，即可得到每个候选点的局部最优路径。</a:t>
                </a:r>
                <a:endParaRPr sz="1400" dirty="0">
                  <a:solidFill>
                    <a:schemeClr val="tx1"/>
                  </a:solidFill>
                  <a:latin typeface="微软雅黑" panose="020B0503020204020204" charset="-122"/>
                  <a:ea typeface="微软雅黑" panose="020B0503020204020204" charset="-122"/>
                </a:endParaRPr>
              </a:p>
            </p:txBody>
          </p:sp>
        </mc:Choice>
        <mc:Fallback xmlns="">
          <p:sp>
            <p:nvSpPr>
              <p:cNvPr id="21" name="矩形 20">
                <a:extLst>
                  <a:ext uri="{FF2B5EF4-FFF2-40B4-BE49-F238E27FC236}">
                    <a16:creationId xmlns:a16="http://schemas.microsoft.com/office/drawing/2014/main" id="{30C37E2C-D33A-7FA7-EDB6-E86F4DA7CB8B}"/>
                  </a:ext>
                </a:extLst>
              </p:cNvPr>
              <p:cNvSpPr>
                <a:spLocks noRot="1" noChangeAspect="1" noMove="1" noResize="1" noEditPoints="1" noAdjustHandles="1" noChangeArrowheads="1" noChangeShapeType="1" noTextEdit="1"/>
              </p:cNvSpPr>
              <p:nvPr/>
            </p:nvSpPr>
            <p:spPr>
              <a:xfrm>
                <a:off x="4785920" y="4179175"/>
                <a:ext cx="3391076" cy="1157817"/>
              </a:xfrm>
              <a:prstGeom prst="rect">
                <a:avLst/>
              </a:prstGeom>
              <a:blipFill>
                <a:blip r:embed="rId6"/>
                <a:stretch>
                  <a:fillRect l="-540" r="-540" b="-4233"/>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D9554537-AA65-F17E-57F9-A548869068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5931" y="1568462"/>
            <a:ext cx="2982146" cy="1881611"/>
          </a:xfrm>
          <a:prstGeom prst="rect">
            <a:avLst/>
          </a:prstGeom>
        </p:spPr>
      </p:pic>
      <p:pic>
        <p:nvPicPr>
          <p:cNvPr id="26" name="图片 25">
            <a:extLst>
              <a:ext uri="{FF2B5EF4-FFF2-40B4-BE49-F238E27FC236}">
                <a16:creationId xmlns:a16="http://schemas.microsoft.com/office/drawing/2014/main" id="{0E44AAE1-B386-35AC-F1A7-BCE26CA67B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53550" y="1759907"/>
            <a:ext cx="2982146" cy="1881611"/>
          </a:xfrm>
          <a:prstGeom prst="rect">
            <a:avLst/>
          </a:prstGeom>
        </p:spPr>
      </p:pic>
      <p:pic>
        <p:nvPicPr>
          <p:cNvPr id="27" name="图片 26">
            <a:extLst>
              <a:ext uri="{FF2B5EF4-FFF2-40B4-BE49-F238E27FC236}">
                <a16:creationId xmlns:a16="http://schemas.microsoft.com/office/drawing/2014/main" id="{16D7C6B3-7410-A4AF-80FB-A4C721A2A2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4850" y="1974203"/>
            <a:ext cx="2982146" cy="1881611"/>
          </a:xfrm>
          <a:prstGeom prst="rect">
            <a:avLst/>
          </a:prstGeom>
        </p:spPr>
      </p:pic>
      <p:sp>
        <p:nvSpPr>
          <p:cNvPr id="28" name="右箭头 80">
            <a:extLst>
              <a:ext uri="{FF2B5EF4-FFF2-40B4-BE49-F238E27FC236}">
                <a16:creationId xmlns:a16="http://schemas.microsoft.com/office/drawing/2014/main" id="{F589F551-0809-31AD-6534-83CAED434B7E}"/>
              </a:ext>
            </a:extLst>
          </p:cNvPr>
          <p:cNvSpPr/>
          <p:nvPr/>
        </p:nvSpPr>
        <p:spPr>
          <a:xfrm rot="10800000" flipH="1">
            <a:off x="4181486" y="3498836"/>
            <a:ext cx="574260" cy="356977"/>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29666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0-#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0-#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6" grpId="0"/>
      <p:bldP spid="18" grpId="0"/>
      <p:bldP spid="19" grpId="0" animBg="1"/>
      <p:bldP spid="20" grpId="0"/>
      <p:bldP spid="21"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6" name="TextBox 28">
            <a:extLst>
              <a:ext uri="{FF2B5EF4-FFF2-40B4-BE49-F238E27FC236}">
                <a16:creationId xmlns:a16="http://schemas.microsoft.com/office/drawing/2014/main" id="{30C9AF83-F5B5-A239-7831-83F1ED14E965}"/>
              </a:ext>
            </a:extLst>
          </p:cNvPr>
          <p:cNvSpPr txBox="1"/>
          <p:nvPr/>
        </p:nvSpPr>
        <p:spPr>
          <a:xfrm>
            <a:off x="630647" y="1183528"/>
            <a:ext cx="128458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交互式投票</a:t>
            </a:r>
          </a:p>
        </p:txBody>
      </p:sp>
      <p:pic>
        <p:nvPicPr>
          <p:cNvPr id="9" name="图片 8">
            <a:extLst>
              <a:ext uri="{FF2B5EF4-FFF2-40B4-BE49-F238E27FC236}">
                <a16:creationId xmlns:a16="http://schemas.microsoft.com/office/drawing/2014/main" id="{6A3ADDE0-3751-E0F6-EE6E-325620C2F5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241" y="1766498"/>
            <a:ext cx="2982146" cy="1881611"/>
          </a:xfrm>
          <a:prstGeom prst="rect">
            <a:avLst/>
          </a:prstGeom>
        </p:spPr>
      </p:pic>
      <p:pic>
        <p:nvPicPr>
          <p:cNvPr id="10" name="图片 9">
            <a:extLst>
              <a:ext uri="{FF2B5EF4-FFF2-40B4-BE49-F238E27FC236}">
                <a16:creationId xmlns:a16="http://schemas.microsoft.com/office/drawing/2014/main" id="{FF42F2AA-DDA3-556F-01EA-5D013E086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973" y="1766497"/>
            <a:ext cx="2982146" cy="1881611"/>
          </a:xfrm>
          <a:prstGeom prst="rect">
            <a:avLst/>
          </a:prstGeom>
        </p:spPr>
      </p:pic>
      <p:sp>
        <p:nvSpPr>
          <p:cNvPr id="11" name="椭圆 10">
            <a:extLst>
              <a:ext uri="{FF2B5EF4-FFF2-40B4-BE49-F238E27FC236}">
                <a16:creationId xmlns:a16="http://schemas.microsoft.com/office/drawing/2014/main" id="{08DBBDA6-A305-485F-BD13-6D3802AB9326}"/>
              </a:ext>
            </a:extLst>
          </p:cNvPr>
          <p:cNvSpPr/>
          <p:nvPr/>
        </p:nvSpPr>
        <p:spPr>
          <a:xfrm flipV="1">
            <a:off x="4572000"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2" name="椭圆 11">
            <a:extLst>
              <a:ext uri="{FF2B5EF4-FFF2-40B4-BE49-F238E27FC236}">
                <a16:creationId xmlns:a16="http://schemas.microsoft.com/office/drawing/2014/main" id="{3B54E74E-6ED5-2955-BD18-9DEC8520A7CB}"/>
              </a:ext>
            </a:extLst>
          </p:cNvPr>
          <p:cNvSpPr/>
          <p:nvPr/>
        </p:nvSpPr>
        <p:spPr>
          <a:xfrm flipV="1">
            <a:off x="4720590" y="2799062"/>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sp>
        <p:nvSpPr>
          <p:cNvPr id="13" name="椭圆 12">
            <a:extLst>
              <a:ext uri="{FF2B5EF4-FFF2-40B4-BE49-F238E27FC236}">
                <a16:creationId xmlns:a16="http://schemas.microsoft.com/office/drawing/2014/main" id="{F7E4073D-0988-8C2D-EFC1-D766FDEF71D4}"/>
              </a:ext>
            </a:extLst>
          </p:cNvPr>
          <p:cNvSpPr/>
          <p:nvPr/>
        </p:nvSpPr>
        <p:spPr>
          <a:xfrm flipV="1">
            <a:off x="4864674" y="2797810"/>
            <a:ext cx="72354" cy="723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2400" dirty="0">
              <a:latin typeface="+mj-lt"/>
            </a:endParaRPr>
          </a:p>
        </p:txBody>
      </p:sp>
      <p:pic>
        <p:nvPicPr>
          <p:cNvPr id="14" name="图片 13">
            <a:extLst>
              <a:ext uri="{FF2B5EF4-FFF2-40B4-BE49-F238E27FC236}">
                <a16:creationId xmlns:a16="http://schemas.microsoft.com/office/drawing/2014/main" id="{E6E591E2-F52A-4248-9EAD-F2072DDEF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9415" y="1766497"/>
            <a:ext cx="2982146" cy="1881611"/>
          </a:xfrm>
          <a:prstGeom prst="rect">
            <a:avLst/>
          </a:prstGeom>
        </p:spPr>
      </p:pic>
      <p:pic>
        <p:nvPicPr>
          <p:cNvPr id="17" name="图片 16">
            <a:extLst>
              <a:ext uri="{FF2B5EF4-FFF2-40B4-BE49-F238E27FC236}">
                <a16:creationId xmlns:a16="http://schemas.microsoft.com/office/drawing/2014/main" id="{38472E52-4AC3-8EDD-8CE3-9032F7341CFA}"/>
              </a:ext>
            </a:extLst>
          </p:cNvPr>
          <p:cNvPicPr>
            <a:picLocks noChangeAspect="1"/>
          </p:cNvPicPr>
          <p:nvPr/>
        </p:nvPicPr>
        <p:blipFill rotWithShape="1">
          <a:blip r:embed="rId4">
            <a:extLst>
              <a:ext uri="{28A0092B-C50C-407E-A947-70E740481C1C}">
                <a14:useLocalDpi xmlns:a14="http://schemas.microsoft.com/office/drawing/2010/main" val="0"/>
              </a:ext>
            </a:extLst>
          </a:blip>
          <a:srcRect r="75536"/>
          <a:stretch/>
        </p:blipFill>
        <p:spPr>
          <a:xfrm>
            <a:off x="-834019" y="3297296"/>
            <a:ext cx="10241876" cy="1140781"/>
          </a:xfrm>
          <a:prstGeom prst="rect">
            <a:avLst/>
          </a:prstGeom>
        </p:spPr>
      </p:pic>
      <p:sp>
        <p:nvSpPr>
          <p:cNvPr id="18" name="Rectangle 33">
            <a:extLst>
              <a:ext uri="{FF2B5EF4-FFF2-40B4-BE49-F238E27FC236}">
                <a16:creationId xmlns:a16="http://schemas.microsoft.com/office/drawing/2014/main" id="{6A67A294-7583-F90E-342F-B2C516D3AF4D}"/>
              </a:ext>
            </a:extLst>
          </p:cNvPr>
          <p:cNvSpPr/>
          <p:nvPr/>
        </p:nvSpPr>
        <p:spPr>
          <a:xfrm>
            <a:off x="4110772" y="2174399"/>
            <a:ext cx="1291990" cy="532903"/>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多个局部</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最优路径</a:t>
            </a:r>
          </a:p>
        </p:txBody>
      </p:sp>
      <p:sp>
        <p:nvSpPr>
          <p:cNvPr id="42" name="ïṩļiḋé">
            <a:extLst>
              <a:ext uri="{FF2B5EF4-FFF2-40B4-BE49-F238E27FC236}">
                <a16:creationId xmlns:a16="http://schemas.microsoft.com/office/drawing/2014/main" id="{41A21783-4A67-0261-8BB8-2E63E0BCA00D}"/>
              </a:ext>
            </a:extLst>
          </p:cNvPr>
          <p:cNvSpPr/>
          <p:nvPr/>
        </p:nvSpPr>
        <p:spPr>
          <a:xfrm>
            <a:off x="2979762" y="4204477"/>
            <a:ext cx="3621206" cy="467199"/>
          </a:xfrm>
          <a:prstGeom prst="roundRect">
            <a:avLst>
              <a:gd name="adj" fmla="val 6226"/>
            </a:avLst>
          </a:prstGeom>
          <a:solidFill>
            <a:schemeClr val="bg1">
              <a:lumMod val="95000"/>
            </a:schemeClr>
          </a:solidFill>
          <a:effectLst/>
        </p:spPr>
        <p:txBody>
          <a:bodyPr wrap="square" lIns="68580" tIns="274320" rIns="68580" bIns="137160">
            <a:normAutofit fontScale="32500" lnSpcReduction="20000"/>
          </a:bodyPr>
          <a:lstStyle/>
          <a:p>
            <a:pPr defTabSz="914400">
              <a:spcBef>
                <a:spcPct val="20000"/>
              </a:spcBef>
              <a:defRPr/>
            </a:pPr>
            <a:endParaRPr lang="en-US" altLang="zh-CN" sz="1050" dirty="0"/>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B166EE87-767A-CBA0-DF14-D4E650318DC1}"/>
                  </a:ext>
                </a:extLst>
              </p:cNvPr>
              <p:cNvSpPr/>
              <p:nvPr/>
            </p:nvSpPr>
            <p:spPr>
              <a:xfrm>
                <a:off x="2305719" y="4147046"/>
                <a:ext cx="5117909" cy="507831"/>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100"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1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p>
                      </m:sSubSup>
                    </m:oMath>
                  </m:oMathPara>
                </a14:m>
                <a:endParaRPr sz="1400" dirty="0">
                  <a:solidFill>
                    <a:schemeClr val="accent2">
                      <a:lumMod val="75000"/>
                    </a:schemeClr>
                  </a:solidFill>
                  <a:latin typeface="微软雅黑" panose="020B0503020204020204" charset="-122"/>
                  <a:ea typeface="微软雅黑" panose="020B0503020204020204" charset="-122"/>
                </a:endParaRPr>
              </a:p>
            </p:txBody>
          </p:sp>
        </mc:Choice>
        <mc:Fallback xmlns="">
          <p:sp>
            <p:nvSpPr>
              <p:cNvPr id="46" name="矩形 45">
                <a:extLst>
                  <a:ext uri="{FF2B5EF4-FFF2-40B4-BE49-F238E27FC236}">
                    <a16:creationId xmlns:a16="http://schemas.microsoft.com/office/drawing/2014/main" id="{B166EE87-767A-CBA0-DF14-D4E650318DC1}"/>
                  </a:ext>
                </a:extLst>
              </p:cNvPr>
              <p:cNvSpPr>
                <a:spLocks noRot="1" noChangeAspect="1" noMove="1" noResize="1" noEditPoints="1" noAdjustHandles="1" noChangeArrowheads="1" noChangeShapeType="1" noTextEdit="1"/>
              </p:cNvSpPr>
              <p:nvPr/>
            </p:nvSpPr>
            <p:spPr>
              <a:xfrm>
                <a:off x="2305719" y="4147046"/>
                <a:ext cx="5117909" cy="507831"/>
              </a:xfrm>
              <a:prstGeom prst="rect">
                <a:avLst/>
              </a:prstGeom>
              <a:blipFill>
                <a:blip r:embed="rId5"/>
                <a:stretch>
                  <a:fillRect/>
                </a:stretch>
              </a:blipFill>
            </p:spPr>
            <p:txBody>
              <a:bodyPr/>
              <a:lstStyle/>
              <a:p>
                <a:r>
                  <a:rPr lang="zh-CN" altLang="en-US">
                    <a:noFill/>
                  </a:rPr>
                  <a:t> </a:t>
                </a:r>
              </a:p>
            </p:txBody>
          </p:sp>
        </mc:Fallback>
      </mc:AlternateContent>
      <p:cxnSp>
        <p:nvCxnSpPr>
          <p:cNvPr id="52" name="直接连接符 51">
            <a:extLst>
              <a:ext uri="{FF2B5EF4-FFF2-40B4-BE49-F238E27FC236}">
                <a16:creationId xmlns:a16="http://schemas.microsoft.com/office/drawing/2014/main" id="{62C4A3EC-753A-D18B-7C03-14F70E0259E6}"/>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2AA800D-2EE2-D63F-2EB2-5F6BBE7C514D}"/>
                  </a:ext>
                </a:extLst>
              </p:cNvPr>
              <p:cNvSpPr txBox="1"/>
              <p:nvPr/>
            </p:nvSpPr>
            <p:spPr>
              <a:xfrm>
                <a:off x="630647" y="4995353"/>
                <a:ext cx="7744529" cy="750975"/>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在找到每个候选点</a:t>
                </a:r>
                <a14:m>
                  <m:oMath xmlns:m="http://schemas.openxmlformats.org/officeDocument/2006/math">
                    <m:sSubSup>
                      <m:sSubSup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𝑎</m:t>
                        </m:r>
                      </m:e>
                      <m:sub>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𝑖</m:t>
                        </m:r>
                      </m:sub>
                      <m:sup>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𝑗</m:t>
                        </m:r>
                      </m:sup>
                    </m:sSubSup>
                  </m:oMath>
                </a14:m>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的局部最优路径后，得到了一组局部最优路径。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对</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所有边进行投票，最后筛选出每两个相邻采样点中投票最多的子路径作为最终匹配路径</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mc:Choice>
        <mc:Fallback xmlns="">
          <p:sp>
            <p:nvSpPr>
              <p:cNvPr id="53" name="文本框 52">
                <a:extLst>
                  <a:ext uri="{FF2B5EF4-FFF2-40B4-BE49-F238E27FC236}">
                    <a16:creationId xmlns:a16="http://schemas.microsoft.com/office/drawing/2014/main" id="{72AA800D-2EE2-D63F-2EB2-5F6BBE7C514D}"/>
                  </a:ext>
                </a:extLst>
              </p:cNvPr>
              <p:cNvSpPr txBox="1">
                <a:spLocks noRot="1" noChangeAspect="1" noMove="1" noResize="1" noEditPoints="1" noAdjustHandles="1" noChangeArrowheads="1" noChangeShapeType="1" noTextEdit="1"/>
              </p:cNvSpPr>
              <p:nvPr/>
            </p:nvSpPr>
            <p:spPr>
              <a:xfrm>
                <a:off x="630647" y="4995353"/>
                <a:ext cx="7744529" cy="750975"/>
              </a:xfrm>
              <a:prstGeom prst="rect">
                <a:avLst/>
              </a:prstGeom>
              <a:blipFill>
                <a:blip r:embed="rId6"/>
                <a:stretch>
                  <a:fillRect l="-393" r="-393" b="-8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8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8" grpId="0"/>
      <p:bldP spid="42" grpId="0" animBg="1"/>
      <p:bldP spid="46"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2.2 </a:t>
            </a:r>
            <a:r>
              <a:rPr lang="zh-CN" altLang="en-US" dirty="0">
                <a:sym typeface="微软雅黑" panose="020B0503020204020204" pitchFamily="34" charset="-122"/>
              </a:rPr>
              <a:t>数据集的构建</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501613" y="5121029"/>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部分数据分布</a:t>
            </a:r>
          </a:p>
        </p:txBody>
      </p:sp>
      <p:sp>
        <p:nvSpPr>
          <p:cNvPr id="4" name="Rectangle 33">
            <a:extLst>
              <a:ext uri="{FF2B5EF4-FFF2-40B4-BE49-F238E27FC236}">
                <a16:creationId xmlns:a16="http://schemas.microsoft.com/office/drawing/2014/main" id="{137C6935-0C50-11A8-431F-C5746C90F1F1}"/>
              </a:ext>
            </a:extLst>
          </p:cNvPr>
          <p:cNvSpPr/>
          <p:nvPr/>
        </p:nvSpPr>
        <p:spPr>
          <a:xfrm>
            <a:off x="459474" y="1640317"/>
            <a:ext cx="3006090" cy="3757567"/>
          </a:xfrm>
          <a:prstGeom prst="rect">
            <a:avLst/>
          </a:prstGeom>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本文采用由</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Kaggle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月某出租车运营公司的开放数据集作为评估基于交互式的地图匹配方法的基础数据。该数据包括</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个轨迹点。包括采样时间戳、</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WGS84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坐标经纬度、采样点的瞬时方向与瞬时速度等有效数据，采样间隔在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秒之间。</a:t>
            </a:r>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288189" y="173279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6" name="图片 5" descr="地图&#10;&#10;描述已自动生成">
            <a:extLst>
              <a:ext uri="{FF2B5EF4-FFF2-40B4-BE49-F238E27FC236}">
                <a16:creationId xmlns:a16="http://schemas.microsoft.com/office/drawing/2014/main" id="{97F6D0D9-AD52-5097-F7CF-0CDA6B186C2D}"/>
              </a:ext>
            </a:extLst>
          </p:cNvPr>
          <p:cNvPicPr>
            <a:picLocks noChangeAspect="1"/>
          </p:cNvPicPr>
          <p:nvPr/>
        </p:nvPicPr>
        <p:blipFill>
          <a:blip r:embed="rId3"/>
          <a:stretch>
            <a:fillRect/>
          </a:stretch>
        </p:blipFill>
        <p:spPr>
          <a:xfrm>
            <a:off x="3653402" y="1732792"/>
            <a:ext cx="5111750" cy="3270885"/>
          </a:xfrm>
          <a:prstGeom prst="rect">
            <a:avLst/>
          </a:prstGeom>
        </p:spPr>
      </p:pic>
    </p:spTree>
    <p:extLst>
      <p:ext uri="{BB962C8B-B14F-4D97-AF65-F5344CB8AC3E}">
        <p14:creationId xmlns:p14="http://schemas.microsoft.com/office/powerpoint/2010/main" val="2378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表, 条形图&#10;&#10;描述已自动生成">
            <a:extLst>
              <a:ext uri="{FF2B5EF4-FFF2-40B4-BE49-F238E27FC236}">
                <a16:creationId xmlns:a16="http://schemas.microsoft.com/office/drawing/2014/main" id="{26982497-1A4C-B86E-5A73-F57187DC7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6" t="6754" r="9344" b="4678"/>
          <a:stretch/>
        </p:blipFill>
        <p:spPr>
          <a:xfrm>
            <a:off x="3965516" y="1953863"/>
            <a:ext cx="5046856" cy="3826464"/>
          </a:xfrm>
          <a:prstGeom prst="rect">
            <a:avLst/>
          </a:prstGeom>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65551" y="5719557"/>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准确率对比</a:t>
            </a:r>
          </a:p>
        </p:txBody>
      </p:sp>
      <mc:AlternateContent xmlns:mc="http://schemas.openxmlformats.org/markup-compatibility/2006" xmlns:a14="http://schemas.microsoft.com/office/drawing/2010/main">
        <mc:Choice Requires="a14">
          <p:sp>
            <p:nvSpPr>
              <p:cNvPr id="4" name="Rectangle 33">
                <a:extLst>
                  <a:ext uri="{FF2B5EF4-FFF2-40B4-BE49-F238E27FC236}">
                    <a16:creationId xmlns:a16="http://schemas.microsoft.com/office/drawing/2014/main" id="{137C6935-0C50-11A8-431F-C5746C90F1F1}"/>
                  </a:ext>
                </a:extLst>
              </p:cNvPr>
              <p:cNvSpPr/>
              <p:nvPr/>
            </p:nvSpPr>
            <p:spPr>
              <a:xfrm>
                <a:off x="3463290" y="1223150"/>
                <a:ext cx="6419850" cy="730713"/>
              </a:xfrm>
              <a:prstGeom prst="rect">
                <a:avLst/>
              </a:prstGeom>
            </p:spPr>
            <p:txBody>
              <a:bodyPr wrap="square">
                <a:spAutoFit/>
              </a:bodyPr>
              <a:lstStyle/>
              <a:p>
                <a:pPr algn="just">
                  <a:lnSpc>
                    <a:spcPct val="125000"/>
                  </a:lnSpc>
                  <a:defRPr/>
                </a:pPr>
                <a14:m>
                  <m:oMathPara xmlns:m="http://schemas.openxmlformats.org/officeDocument/2006/math">
                    <m:oMathParaPr>
                      <m:jc m:val="centerGroup"/>
                    </m:oMathParaPr>
                    <m:oMath xmlns:m="http://schemas.openxmlformats.org/officeDocument/2006/math">
                      <m:eqArr>
                        <m:eqArrPr>
                          <m:ctrlPr>
                            <a:rPr lang="zh-CN" altLang="zh-CN" sz="1600" i="1" kern="0" smtClean="0">
                              <a:solidFill>
                                <a:schemeClr val="tx1">
                                  <a:lumMod val="75000"/>
                                  <a:lumOff val="25000"/>
                                </a:schemeClr>
                              </a:solidFill>
                              <a:latin typeface="Cambria Math" panose="02040503050406030204" pitchFamily="18" charset="0"/>
                              <a:ea typeface="微软雅黑" panose="020B0503020204020204" pitchFamily="34" charset="-122"/>
                            </a:rPr>
                          </m:ctrlPr>
                        </m:eqArrPr>
                        <m:e>
                          <m:r>
                            <m:rPr>
                              <m:sty m:val="p"/>
                            </m:rP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CMP</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zh-CN" altLang="zh-CN" sz="1600" i="1" ker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𝐶𝑜𝑟𝑟𝑒𝑐𝑡</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𝑟𝑜𝑎𝑑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num>
                            <m:den>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𝑅𝑜𝑎𝑑</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𝑠𝑒𝑔𝑚𝑒𝑛𝑡𝑠</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𝑡𝑜</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𝑏𝑒</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𝑚𝑎𝑡𝑐h𝑒𝑑</m:t>
                              </m:r>
                            </m:den>
                          </m:f>
                          <m:r>
                            <a:rPr lang="zh-CN" altLang="zh-CN" sz="1600" ker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sz="1600" kern="0">
                              <a:solidFill>
                                <a:schemeClr val="tx1">
                                  <a:lumMod val="75000"/>
                                  <a:lumOff val="25000"/>
                                </a:schemeClr>
                              </a:solidFill>
                              <a:latin typeface="Cambria Math" panose="02040503050406030204" pitchFamily="18" charset="0"/>
                              <a:ea typeface="微软雅黑" panose="020B0503020204020204" pitchFamily="34" charset="-122"/>
                            </a:rPr>
                            <m:t>100</m:t>
                          </m:r>
                          <m:r>
                            <a:rPr lang="en-US" altLang="zh-CN" sz="1600" b="0" i="0" kern="0" smtClean="0">
                              <a:solidFill>
                                <a:schemeClr val="tx1">
                                  <a:lumMod val="75000"/>
                                  <a:lumOff val="25000"/>
                                </a:schemeClr>
                              </a:solidFill>
                              <a:latin typeface="Cambria Math" panose="02040503050406030204" pitchFamily="18" charset="0"/>
                              <a:ea typeface="微软雅黑" panose="020B0503020204020204" pitchFamily="34" charset="-122"/>
                            </a:rPr>
                            <m:t>%</m:t>
                          </m:r>
                        </m:e>
                      </m:eqArr>
                    </m:oMath>
                  </m:oMathPara>
                </a14:m>
                <a:endPar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4" name="Rectangle 33">
                <a:extLst>
                  <a:ext uri="{FF2B5EF4-FFF2-40B4-BE49-F238E27FC236}">
                    <a16:creationId xmlns:a16="http://schemas.microsoft.com/office/drawing/2014/main" id="{137C6935-0C50-11A8-431F-C5746C90F1F1}"/>
                  </a:ext>
                </a:extLst>
              </p:cNvPr>
              <p:cNvSpPr>
                <a:spLocks noRot="1" noChangeAspect="1" noMove="1" noResize="1" noEditPoints="1" noAdjustHandles="1" noChangeArrowheads="1" noChangeShapeType="1" noTextEdit="1"/>
              </p:cNvSpPr>
              <p:nvPr/>
            </p:nvSpPr>
            <p:spPr>
              <a:xfrm>
                <a:off x="3463290" y="1223150"/>
                <a:ext cx="6419850" cy="730713"/>
              </a:xfrm>
              <a:prstGeom prst="rect">
                <a:avLst/>
              </a:prstGeom>
              <a:blipFill>
                <a:blip r:embed="rId4"/>
                <a:stretch>
                  <a:fillRect/>
                </a:stretch>
              </a:blipFill>
            </p:spPr>
            <p:txBody>
              <a:bodyPr/>
              <a:lstStyle/>
              <a:p>
                <a:r>
                  <a:rPr lang="zh-CN" altLang="en-US">
                    <a:noFill/>
                  </a:rPr>
                  <a:t> </a:t>
                </a:r>
              </a:p>
            </p:txBody>
          </p:sp>
        </mc:Fallback>
      </mc:AlternateContent>
      <p:sp>
        <p:nvSpPr>
          <p:cNvPr id="5" name="Freeform 115">
            <a:extLst>
              <a:ext uri="{FF2B5EF4-FFF2-40B4-BE49-F238E27FC236}">
                <a16:creationId xmlns:a16="http://schemas.microsoft.com/office/drawing/2014/main" id="{49ADA9B6-A82A-F695-6D5E-923F9328D639}"/>
              </a:ext>
            </a:extLst>
          </p:cNvPr>
          <p:cNvSpPr/>
          <p:nvPr/>
        </p:nvSpPr>
        <p:spPr bwMode="auto">
          <a:xfrm>
            <a:off x="86135" y="227788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2185059"/>
            <a:ext cx="3777615" cy="3142014"/>
          </a:xfrm>
          <a:prstGeom prst="rect">
            <a:avLst/>
          </a:prstGeom>
          <a:noFill/>
        </p:spPr>
        <p:txBody>
          <a:bodyPr wrap="square">
            <a:spAutoFit/>
          </a:bodyPr>
          <a:lstStyle/>
          <a:p>
            <a:pPr algn="just">
              <a:lnSpc>
                <a:spcPct val="125000"/>
              </a:lnSpc>
              <a:defRPr/>
            </a:pP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为比较直观的对比出算法的准确率，本文对比了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算法以及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算法在三种不同类型道路上（分别为支路、主干道以及</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城市快速路</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）的准确率表现，使用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CMP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方法来评估三种算法的准确率</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。三种算法的匹配准确率与路网的复杂度呈反比关系，即路网结构越复杂（路网结构复杂度：支路或次干道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主干道</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高速公路），算法匹配的准确率就越低。</a:t>
            </a:r>
          </a:p>
        </p:txBody>
      </p:sp>
      <p:sp>
        <p:nvSpPr>
          <p:cNvPr id="10" name="TextBox 28">
            <a:extLst>
              <a:ext uri="{FF2B5EF4-FFF2-40B4-BE49-F238E27FC236}">
                <a16:creationId xmlns:a16="http://schemas.microsoft.com/office/drawing/2014/main" id="{0742B56E-FD09-F99C-1BB1-53F6AAA6DE5E}"/>
              </a:ext>
            </a:extLst>
          </p:cNvPr>
          <p:cNvSpPr txBox="1"/>
          <p:nvPr/>
        </p:nvSpPr>
        <p:spPr>
          <a:xfrm>
            <a:off x="407733" y="1071025"/>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Tree>
    <p:extLst>
      <p:ext uri="{BB962C8B-B14F-4D97-AF65-F5344CB8AC3E}">
        <p14:creationId xmlns:p14="http://schemas.microsoft.com/office/powerpoint/2010/main" val="925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animBg="1"/>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3900172" y="4407206"/>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8EEF5CD-52B9-0472-5883-ADE13C6B83F4}"/>
              </a:ext>
            </a:extLst>
          </p:cNvPr>
          <p:cNvGraphicFramePr>
            <a:graphicFrameLocks noChangeAspect="1"/>
          </p:cNvGraphicFramePr>
          <p:nvPr>
            <p:extLst>
              <p:ext uri="{D42A27DB-BD31-4B8C-83A1-F6EECF244321}">
                <p14:modId xmlns:p14="http://schemas.microsoft.com/office/powerpoint/2010/main" val="2340202381"/>
              </p:ext>
            </p:extLst>
          </p:nvPr>
        </p:nvGraphicFramePr>
        <p:xfrm>
          <a:off x="3237348" y="1844041"/>
          <a:ext cx="2772629" cy="2505694"/>
        </p:xfrm>
        <a:graphic>
          <a:graphicData uri="http://schemas.openxmlformats.org/presentationml/2006/ole">
            <mc:AlternateContent xmlns:mc="http://schemas.openxmlformats.org/markup-compatibility/2006">
              <mc:Choice xmlns:v="urn:schemas-microsoft-com:vml" Requires="v">
                <p:oleObj name="Visio" r:id="rId3" imgW="7330422" imgH="6701609" progId="Visio.Drawing.15">
                  <p:embed/>
                </p:oleObj>
              </mc:Choice>
              <mc:Fallback>
                <p:oleObj name="Visio" r:id="rId3" imgW="7330422" imgH="6701609" progId="Visio.Drawing.15">
                  <p:embed/>
                  <p:pic>
                    <p:nvPicPr>
                      <p:cNvPr id="0" name="Object 1"/>
                      <p:cNvPicPr>
                        <a:picLocks noChangeAspect="1" noChangeArrowheads="1"/>
                      </p:cNvPicPr>
                      <p:nvPr/>
                    </p:nvPicPr>
                    <p:blipFill>
                      <a:blip r:embed="rId4"/>
                      <a:srcRect/>
                      <a:stretch>
                        <a:fillRect/>
                      </a:stretch>
                    </p:blipFill>
                    <p:spPr bwMode="auto">
                      <a:xfrm>
                        <a:off x="3237348" y="1844041"/>
                        <a:ext cx="2772629" cy="2505694"/>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C58BA606-AA7C-57B2-28F4-EC9EEB35C506}"/>
              </a:ext>
            </a:extLst>
          </p:cNvPr>
          <p:cNvGraphicFramePr>
            <a:graphicFrameLocks noChangeAspect="1"/>
          </p:cNvGraphicFramePr>
          <p:nvPr>
            <p:extLst>
              <p:ext uri="{D42A27DB-BD31-4B8C-83A1-F6EECF244321}">
                <p14:modId xmlns:p14="http://schemas.microsoft.com/office/powerpoint/2010/main" val="3840510004"/>
              </p:ext>
            </p:extLst>
          </p:nvPr>
        </p:nvGraphicFramePr>
        <p:xfrm>
          <a:off x="6091925" y="1844041"/>
          <a:ext cx="2719517" cy="2505321"/>
        </p:xfrm>
        <a:graphic>
          <a:graphicData uri="http://schemas.openxmlformats.org/presentationml/2006/ole">
            <mc:AlternateContent xmlns:mc="http://schemas.openxmlformats.org/markup-compatibility/2006">
              <mc:Choice xmlns:v="urn:schemas-microsoft-com:vml" Requires="v">
                <p:oleObj name="Visio" r:id="rId5" imgW="7292366" imgH="6682520" progId="Visio.Drawing.15">
                  <p:embed/>
                </p:oleObj>
              </mc:Choice>
              <mc:Fallback>
                <p:oleObj name="Visio" r:id="rId5" imgW="7292366" imgH="6682520"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925" y="1844041"/>
                        <a:ext cx="2719517" cy="2505321"/>
                      </a:xfrm>
                      <a:prstGeom prst="rect">
                        <a:avLst/>
                      </a:prstGeom>
                      <a:noFill/>
                    </p:spPr>
                  </p:pic>
                </p:oleObj>
              </mc:Fallback>
            </mc:AlternateContent>
          </a:graphicData>
        </a:graphic>
      </p:graphicFrame>
      <p:sp>
        <p:nvSpPr>
          <p:cNvPr id="14" name="Rectangle 33">
            <a:extLst>
              <a:ext uri="{FF2B5EF4-FFF2-40B4-BE49-F238E27FC236}">
                <a16:creationId xmlns:a16="http://schemas.microsoft.com/office/drawing/2014/main" id="{F1BA7421-0EAE-FE39-16EC-20E0F06F4C73}"/>
              </a:ext>
            </a:extLst>
          </p:cNvPr>
          <p:cNvSpPr/>
          <p:nvPr/>
        </p:nvSpPr>
        <p:spPr>
          <a:xfrm>
            <a:off x="6705115" y="4407206"/>
            <a:ext cx="1680355"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3" name="椭圆 2">
            <a:extLst>
              <a:ext uri="{FF2B5EF4-FFF2-40B4-BE49-F238E27FC236}">
                <a16:creationId xmlns:a16="http://schemas.microsoft.com/office/drawing/2014/main" id="{6057B454-4F0A-218A-C27B-4F42F38BC33E}"/>
              </a:ext>
            </a:extLst>
          </p:cNvPr>
          <p:cNvSpPr/>
          <p:nvPr/>
        </p:nvSpPr>
        <p:spPr bwMode="auto">
          <a:xfrm>
            <a:off x="2119952" y="1933433"/>
            <a:ext cx="404884" cy="377588"/>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89A091FD-13A9-27FA-85B1-A332AA9C64F7}"/>
              </a:ext>
            </a:extLst>
          </p:cNvPr>
          <p:cNvSpPr/>
          <p:nvPr/>
        </p:nvSpPr>
        <p:spPr bwMode="auto">
          <a:xfrm>
            <a:off x="2104767" y="1933432"/>
            <a:ext cx="435254" cy="435254"/>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6" name="TextBox 28">
            <a:extLst>
              <a:ext uri="{FF2B5EF4-FFF2-40B4-BE49-F238E27FC236}">
                <a16:creationId xmlns:a16="http://schemas.microsoft.com/office/drawing/2014/main" id="{01A6734E-5F19-E19D-AB69-0FCFABDE1889}"/>
              </a:ext>
            </a:extLst>
          </p:cNvPr>
          <p:cNvSpPr txBox="1"/>
          <p:nvPr/>
        </p:nvSpPr>
        <p:spPr>
          <a:xfrm>
            <a:off x="712533" y="1184940"/>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
        <p:nvSpPr>
          <p:cNvPr id="17" name="Rectangle 2">
            <a:extLst>
              <a:ext uri="{FF2B5EF4-FFF2-40B4-BE49-F238E27FC236}">
                <a16:creationId xmlns:a16="http://schemas.microsoft.com/office/drawing/2014/main" id="{6E055DE3-84C0-8786-7354-B35447078B5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3990E920-4EEA-95C4-7AB4-6EB69020F547}"/>
              </a:ext>
            </a:extLst>
          </p:cNvPr>
          <p:cNvGraphicFramePr>
            <a:graphicFrameLocks noChangeAspect="1"/>
          </p:cNvGraphicFramePr>
          <p:nvPr>
            <p:extLst>
              <p:ext uri="{D42A27DB-BD31-4B8C-83A1-F6EECF244321}">
                <p14:modId xmlns:p14="http://schemas.microsoft.com/office/powerpoint/2010/main" val="744891566"/>
              </p:ext>
            </p:extLst>
          </p:nvPr>
        </p:nvGraphicFramePr>
        <p:xfrm>
          <a:off x="470627" y="1844041"/>
          <a:ext cx="2716397" cy="2492208"/>
        </p:xfrm>
        <a:graphic>
          <a:graphicData uri="http://schemas.openxmlformats.org/presentationml/2006/ole">
            <mc:AlternateContent xmlns:mc="http://schemas.openxmlformats.org/markup-compatibility/2006">
              <mc:Choice xmlns:v="urn:schemas-microsoft-com:vml" Requires="v">
                <p:oleObj name="Visio" r:id="rId7" imgW="6808633" imgH="6248557" progId="Visio.Drawing.15">
                  <p:embed/>
                </p:oleObj>
              </mc:Choice>
              <mc:Fallback>
                <p:oleObj name="Visio" r:id="rId7" imgW="6808633" imgH="6248557" progId="Visio.Drawing.15">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627" y="1844041"/>
                        <a:ext cx="2716397" cy="2492208"/>
                      </a:xfrm>
                      <a:prstGeom prst="rect">
                        <a:avLst/>
                      </a:prstGeom>
                      <a:noFill/>
                    </p:spPr>
                  </p:pic>
                </p:oleObj>
              </mc:Fallback>
            </mc:AlternateContent>
          </a:graphicData>
        </a:graphic>
      </p:graphicFrame>
      <p:sp>
        <p:nvSpPr>
          <p:cNvPr id="19" name="Rectangle 33">
            <a:extLst>
              <a:ext uri="{FF2B5EF4-FFF2-40B4-BE49-F238E27FC236}">
                <a16:creationId xmlns:a16="http://schemas.microsoft.com/office/drawing/2014/main" id="{28A57E3E-C27E-717B-3808-9DA9D4A79439}"/>
              </a:ext>
            </a:extLst>
          </p:cNvPr>
          <p:cNvSpPr/>
          <p:nvPr/>
        </p:nvSpPr>
        <p:spPr>
          <a:xfrm>
            <a:off x="1018105" y="4380536"/>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ST-Matching</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cxnSp>
        <p:nvCxnSpPr>
          <p:cNvPr id="20" name="直接连接符 19">
            <a:extLst>
              <a:ext uri="{FF2B5EF4-FFF2-40B4-BE49-F238E27FC236}">
                <a16:creationId xmlns:a16="http://schemas.microsoft.com/office/drawing/2014/main" id="{BB886E9A-3C72-B3BF-1CB1-6F78686884FC}"/>
              </a:ext>
            </a:extLst>
          </p:cNvPr>
          <p:cNvCxnSpPr>
            <a:cxnSpLocks/>
          </p:cNvCxnSpPr>
          <p:nvPr/>
        </p:nvCxnSpPr>
        <p:spPr>
          <a:xfrm>
            <a:off x="771060" y="5946168"/>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45DC99C-ADCC-48BF-9FAB-F388055E091F}"/>
              </a:ext>
            </a:extLst>
          </p:cNvPr>
          <p:cNvSpPr txBox="1"/>
          <p:nvPr/>
        </p:nvSpPr>
        <p:spPr>
          <a:xfrm>
            <a:off x="699733" y="5172153"/>
            <a:ext cx="7744529" cy="67980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如图所示为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方法与我们的方法匹配结果的对比，可以看到在红色圈注区域我们的方法匹配到了正确的路径。</a:t>
            </a:r>
          </a:p>
        </p:txBody>
      </p:sp>
    </p:spTree>
    <p:extLst>
      <p:ext uri="{BB962C8B-B14F-4D97-AF65-F5344CB8AC3E}">
        <p14:creationId xmlns:p14="http://schemas.microsoft.com/office/powerpoint/2010/main" val="2993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nodePh="1">
                                  <p:stCondLst>
                                    <p:cond delay="0"/>
                                  </p:stCondLst>
                                  <p:endCondLst>
                                    <p:cond evt="begin" delay="0">
                                      <p:tn val="21"/>
                                    </p:cond>
                                  </p:end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0-#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0-#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3" grpId="0"/>
      <p:bldP spid="4" grpId="0" animBg="1"/>
      <p:bldP spid="16" grpId="0"/>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3731202" y="4354992"/>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6500680" y="4354992"/>
            <a:ext cx="1680355"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3" name="椭圆 2">
            <a:extLst>
              <a:ext uri="{FF2B5EF4-FFF2-40B4-BE49-F238E27FC236}">
                <a16:creationId xmlns:a16="http://schemas.microsoft.com/office/drawing/2014/main" id="{6057B454-4F0A-218A-C27B-4F42F38BC33E}"/>
              </a:ext>
            </a:extLst>
          </p:cNvPr>
          <p:cNvSpPr/>
          <p:nvPr/>
        </p:nvSpPr>
        <p:spPr bwMode="auto">
          <a:xfrm>
            <a:off x="2119952" y="1933433"/>
            <a:ext cx="404884" cy="377588"/>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6" name="TextBox 28">
            <a:extLst>
              <a:ext uri="{FF2B5EF4-FFF2-40B4-BE49-F238E27FC236}">
                <a16:creationId xmlns:a16="http://schemas.microsoft.com/office/drawing/2014/main" id="{01A6734E-5F19-E19D-AB69-0FCFABDE1889}"/>
              </a:ext>
            </a:extLst>
          </p:cNvPr>
          <p:cNvSpPr txBox="1"/>
          <p:nvPr/>
        </p:nvSpPr>
        <p:spPr>
          <a:xfrm>
            <a:off x="712533" y="1184940"/>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准确率对比</a:t>
            </a:r>
          </a:p>
        </p:txBody>
      </p:sp>
      <p:sp>
        <p:nvSpPr>
          <p:cNvPr id="17" name="Rectangle 2">
            <a:extLst>
              <a:ext uri="{FF2B5EF4-FFF2-40B4-BE49-F238E27FC236}">
                <a16:creationId xmlns:a16="http://schemas.microsoft.com/office/drawing/2014/main" id="{6E055DE3-84C0-8786-7354-B35447078B5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33">
            <a:extLst>
              <a:ext uri="{FF2B5EF4-FFF2-40B4-BE49-F238E27FC236}">
                <a16:creationId xmlns:a16="http://schemas.microsoft.com/office/drawing/2014/main" id="{28A57E3E-C27E-717B-3808-9DA9D4A79439}"/>
              </a:ext>
            </a:extLst>
          </p:cNvPr>
          <p:cNvSpPr/>
          <p:nvPr/>
        </p:nvSpPr>
        <p:spPr>
          <a:xfrm>
            <a:off x="961724" y="4354992"/>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ST-Matching</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pic>
        <p:nvPicPr>
          <p:cNvPr id="2051" name="图片 6">
            <a:extLst>
              <a:ext uri="{FF2B5EF4-FFF2-40B4-BE49-F238E27FC236}">
                <a16:creationId xmlns:a16="http://schemas.microsoft.com/office/drawing/2014/main" id="{A23133A8-01EB-4FFC-9770-98BE2BE45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16" y="1844041"/>
            <a:ext cx="2793858" cy="23230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图片 7">
            <a:extLst>
              <a:ext uri="{FF2B5EF4-FFF2-40B4-BE49-F238E27FC236}">
                <a16:creationId xmlns:a16="http://schemas.microsoft.com/office/drawing/2014/main" id="{41F7E545-5FEE-B079-518F-52A045270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50" y="1844041"/>
            <a:ext cx="2798299" cy="2323032"/>
          </a:xfrm>
          <a:prstGeom prst="rect">
            <a:avLst/>
          </a:prstGeom>
          <a:noFill/>
          <a:extLst>
            <a:ext uri="{909E8E84-426E-40DD-AFC4-6F175D3DCCD1}">
              <a14:hiddenFill xmlns:a14="http://schemas.microsoft.com/office/drawing/2010/main">
                <a:solidFill>
                  <a:srgbClr val="FFFFFF"/>
                </a:solidFill>
              </a14:hiddenFill>
            </a:ext>
          </a:extLst>
        </p:spPr>
      </p:pic>
      <p:pic>
        <p:nvPicPr>
          <p:cNvPr id="2049" name="图片 9">
            <a:extLst>
              <a:ext uri="{FF2B5EF4-FFF2-40B4-BE49-F238E27FC236}">
                <a16:creationId xmlns:a16="http://schemas.microsoft.com/office/drawing/2014/main" id="{6DBBD479-6918-76A4-E636-A34FB7C9F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995" y="1844041"/>
            <a:ext cx="2793858" cy="23371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BAF2C5-1197-3B93-1F53-9F8EADE97A1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a:extLst>
              <a:ext uri="{FF2B5EF4-FFF2-40B4-BE49-F238E27FC236}">
                <a16:creationId xmlns:a16="http://schemas.microsoft.com/office/drawing/2014/main" id="{95ABBB34-2460-E36D-55ED-B9036CF6163A}"/>
              </a:ext>
            </a:extLst>
          </p:cNvPr>
          <p:cNvSpPr>
            <a:spLocks noChangeArrowheads="1"/>
          </p:cNvSpPr>
          <p:nvPr/>
        </p:nvSpPr>
        <p:spPr bwMode="auto">
          <a:xfrm>
            <a:off x="0" y="2117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A7BCDA0C-0123-D54A-DC26-A0C5FFD2F4CD}"/>
              </a:ext>
            </a:extLst>
          </p:cNvPr>
          <p:cNvSpPr>
            <a:spLocks noChangeArrowheads="1"/>
          </p:cNvSpPr>
          <p:nvPr/>
        </p:nvSpPr>
        <p:spPr bwMode="auto">
          <a:xfrm>
            <a:off x="0" y="3778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cxnSp>
        <p:nvCxnSpPr>
          <p:cNvPr id="13" name="直接连接符 12">
            <a:extLst>
              <a:ext uri="{FF2B5EF4-FFF2-40B4-BE49-F238E27FC236}">
                <a16:creationId xmlns:a16="http://schemas.microsoft.com/office/drawing/2014/main" id="{C51912A8-C894-D28B-7053-1C31FCDD5080}"/>
              </a:ext>
            </a:extLst>
          </p:cNvPr>
          <p:cNvCxnSpPr>
            <a:cxnSpLocks/>
          </p:cNvCxnSpPr>
          <p:nvPr/>
        </p:nvCxnSpPr>
        <p:spPr>
          <a:xfrm>
            <a:off x="756478" y="593256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E17D105-AF95-7722-8600-13610A7989E5}"/>
              </a:ext>
            </a:extLst>
          </p:cNvPr>
          <p:cNvSpPr txBox="1"/>
          <p:nvPr/>
        </p:nvSpPr>
        <p:spPr>
          <a:xfrm>
            <a:off x="712533" y="4944986"/>
            <a:ext cx="774452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为了验证</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方法在立体交通网络中地图匹配的准确性，我们选择了某立交桥作为测试场景。图中红色采样点位于高架桥之上，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方法将该点匹配到了高架桥下面的道路，而</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方法将该点匹配到了正确的道路。</a:t>
            </a:r>
          </a:p>
        </p:txBody>
      </p:sp>
    </p:spTree>
    <p:extLst>
      <p:ext uri="{BB962C8B-B14F-4D97-AF65-F5344CB8AC3E}">
        <p14:creationId xmlns:p14="http://schemas.microsoft.com/office/powerpoint/2010/main" val="3216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0"/>
                                  </p:stCondLst>
                                  <p:endCondLst>
                                    <p:cond evt="begin" delay="0">
                                      <p:tn val="13"/>
                                    </p:cond>
                                  </p:end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anim calcmode="lin" valueType="num">
                                      <p:cBhvr additive="base">
                                        <p:cTn id="27" dur="500" fill="hold"/>
                                        <p:tgtEl>
                                          <p:spTgt spid="2051"/>
                                        </p:tgtEl>
                                        <p:attrNameLst>
                                          <p:attrName>ppt_x</p:attrName>
                                        </p:attrNameLst>
                                      </p:cBhvr>
                                      <p:tavLst>
                                        <p:tav tm="0">
                                          <p:val>
                                            <p:strVal val="0-#ppt_w/2"/>
                                          </p:val>
                                        </p:tav>
                                        <p:tav tm="100000">
                                          <p:val>
                                            <p:strVal val="#ppt_x"/>
                                          </p:val>
                                        </p:tav>
                                      </p:tavLst>
                                    </p:anim>
                                    <p:anim calcmode="lin" valueType="num">
                                      <p:cBhvr additive="base">
                                        <p:cTn id="28" dur="500" fill="hold"/>
                                        <p:tgtEl>
                                          <p:spTgt spid="205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anim calcmode="lin" valueType="num">
                                      <p:cBhvr additive="base">
                                        <p:cTn id="31" dur="500" fill="hold"/>
                                        <p:tgtEl>
                                          <p:spTgt spid="2050"/>
                                        </p:tgtEl>
                                        <p:attrNameLst>
                                          <p:attrName>ppt_x</p:attrName>
                                        </p:attrNameLst>
                                      </p:cBhvr>
                                      <p:tavLst>
                                        <p:tav tm="0">
                                          <p:val>
                                            <p:strVal val="0-#ppt_w/2"/>
                                          </p:val>
                                        </p:tav>
                                        <p:tav tm="100000">
                                          <p:val>
                                            <p:strVal val="#ppt_x"/>
                                          </p:val>
                                        </p:tav>
                                      </p:tavLst>
                                    </p:anim>
                                    <p:anim calcmode="lin" valueType="num">
                                      <p:cBhvr additive="base">
                                        <p:cTn id="32" dur="500" fill="hold"/>
                                        <p:tgtEl>
                                          <p:spTgt spid="205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049"/>
                                        </p:tgtEl>
                                        <p:attrNameLst>
                                          <p:attrName>style.visibility</p:attrName>
                                        </p:attrNameLst>
                                      </p:cBhvr>
                                      <p:to>
                                        <p:strVal val="visible"/>
                                      </p:to>
                                    </p:set>
                                    <p:anim calcmode="lin" valueType="num">
                                      <p:cBhvr additive="base">
                                        <p:cTn id="35" dur="500" fill="hold"/>
                                        <p:tgtEl>
                                          <p:spTgt spid="2049"/>
                                        </p:tgtEl>
                                        <p:attrNameLst>
                                          <p:attrName>ppt_x</p:attrName>
                                        </p:attrNameLst>
                                      </p:cBhvr>
                                      <p:tavLst>
                                        <p:tav tm="0">
                                          <p:val>
                                            <p:strVal val="0-#ppt_w/2"/>
                                          </p:val>
                                        </p:tav>
                                        <p:tav tm="100000">
                                          <p:val>
                                            <p:strVal val="#ppt_x"/>
                                          </p:val>
                                        </p:tav>
                                      </p:tavLst>
                                    </p:anim>
                                    <p:anim calcmode="lin" valueType="num">
                                      <p:cBhvr additive="base">
                                        <p:cTn id="36" dur="500" fill="hold"/>
                                        <p:tgtEl>
                                          <p:spTgt spid="204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3" grpId="0"/>
      <p:bldP spid="16" grpId="0"/>
      <p:bldP spid="19"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D8D8F0-6F98-F785-85F1-F774F56973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69" t="6712" r="6765" b="4082"/>
          <a:stretch/>
        </p:blipFill>
        <p:spPr bwMode="auto">
          <a:xfrm>
            <a:off x="3960472" y="1799855"/>
            <a:ext cx="4899071" cy="3671820"/>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8" name="Rectangle 33">
            <a:extLst>
              <a:ext uri="{FF2B5EF4-FFF2-40B4-BE49-F238E27FC236}">
                <a16:creationId xmlns:a16="http://schemas.microsoft.com/office/drawing/2014/main" id="{77F0DAB6-C365-8A41-BA7D-03B3E50E7394}"/>
              </a:ext>
            </a:extLst>
          </p:cNvPr>
          <p:cNvSpPr/>
          <p:nvPr/>
        </p:nvSpPr>
        <p:spPr>
          <a:xfrm>
            <a:off x="4910899" y="5406655"/>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平均距离误差对比</a:t>
            </a:r>
          </a:p>
        </p:txBody>
      </p:sp>
      <p:sp>
        <p:nvSpPr>
          <p:cNvPr id="5" name="Freeform 115">
            <a:extLst>
              <a:ext uri="{FF2B5EF4-FFF2-40B4-BE49-F238E27FC236}">
                <a16:creationId xmlns:a16="http://schemas.microsoft.com/office/drawing/2014/main" id="{49ADA9B6-A82A-F695-6D5E-923F9328D639}"/>
              </a:ext>
            </a:extLst>
          </p:cNvPr>
          <p:cNvSpPr/>
          <p:nvPr/>
        </p:nvSpPr>
        <p:spPr bwMode="auto">
          <a:xfrm>
            <a:off x="86135" y="2007372"/>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9" name="文本框 8">
            <a:extLst>
              <a:ext uri="{FF2B5EF4-FFF2-40B4-BE49-F238E27FC236}">
                <a16:creationId xmlns:a16="http://schemas.microsoft.com/office/drawing/2014/main" id="{9E7A44CA-B1CB-BCCC-0439-5DF3BEE24DCB}"/>
              </a:ext>
            </a:extLst>
          </p:cNvPr>
          <p:cNvSpPr txBox="1"/>
          <p:nvPr/>
        </p:nvSpPr>
        <p:spPr>
          <a:xfrm>
            <a:off x="233657" y="1914549"/>
            <a:ext cx="3777615" cy="314201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平均距离误差</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是指算法在匹配正确的点到采样点的平均距离，平均距离越小，说明算法的精度越高，越能反应道路真实情况。</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只考虑匹配正确的点且使用球面坐标系计算距离而不是常规的欧式距离，这样做是为了提高实验的准确度。图中可以看出，整体上路网结构在比较复杂的情况下，相对于路网结构较简单时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MDE</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值更高。这是因为路网结构越复杂匹配的难度就越大。</a:t>
            </a:r>
          </a:p>
        </p:txBody>
      </p:sp>
      <p:sp>
        <p:nvSpPr>
          <p:cNvPr id="7" name="TextBox 28">
            <a:extLst>
              <a:ext uri="{FF2B5EF4-FFF2-40B4-BE49-F238E27FC236}">
                <a16:creationId xmlns:a16="http://schemas.microsoft.com/office/drawing/2014/main" id="{F7080725-00F5-A6DB-1D78-BF3EBB3D71D4}"/>
              </a:ext>
            </a:extLst>
          </p:cNvPr>
          <p:cNvSpPr txBox="1"/>
          <p:nvPr/>
        </p:nvSpPr>
        <p:spPr>
          <a:xfrm>
            <a:off x="398634" y="118039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平均距离误差对比</a:t>
            </a:r>
          </a:p>
        </p:txBody>
      </p:sp>
    </p:spTree>
    <p:extLst>
      <p:ext uri="{BB962C8B-B14F-4D97-AF65-F5344CB8AC3E}">
        <p14:creationId xmlns:p14="http://schemas.microsoft.com/office/powerpoint/2010/main" val="26407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9"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019246" y="417702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6" name="矩形 75"/>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4470926" y="5150108"/>
            <a:ext cx="482510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2" name="矩形 21"/>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25" name="矩形 24"/>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3" name="矩形 2">
            <a:extLst>
              <a:ext uri="{FF2B5EF4-FFF2-40B4-BE49-F238E27FC236}">
                <a16:creationId xmlns:a16="http://schemas.microsoft.com/office/drawing/2014/main" id="{42F0CD06-2CCF-162C-D1C7-D8EDD2A696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descr="地图&#10;&#10;描述已自动生成">
            <a:extLst>
              <a:ext uri="{FF2B5EF4-FFF2-40B4-BE49-F238E27FC236}">
                <a16:creationId xmlns:a16="http://schemas.microsoft.com/office/drawing/2014/main" id="{6A4A0EAD-0E1A-1FD7-DDA2-479FE45B33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1972" y="1878706"/>
            <a:ext cx="2700845" cy="2469538"/>
          </a:xfrm>
          <a:prstGeom prst="rect">
            <a:avLst/>
          </a:prstGeom>
          <a:noFill/>
          <a:ln>
            <a:noFill/>
          </a:ln>
        </p:spPr>
      </p:pic>
      <p:pic>
        <p:nvPicPr>
          <p:cNvPr id="4" name="图片 3" descr="图示, 地图&#10;&#10;描述已自动生成">
            <a:extLst>
              <a:ext uri="{FF2B5EF4-FFF2-40B4-BE49-F238E27FC236}">
                <a16:creationId xmlns:a16="http://schemas.microsoft.com/office/drawing/2014/main" id="{4C9B17BF-4CDC-D713-3F30-8480BF39E6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8889" y="1878705"/>
            <a:ext cx="2676866" cy="2469537"/>
          </a:xfrm>
          <a:prstGeom prst="rect">
            <a:avLst/>
          </a:prstGeom>
          <a:noFill/>
          <a:ln>
            <a:noFill/>
          </a:ln>
        </p:spPr>
      </p:pic>
      <p:sp>
        <p:nvSpPr>
          <p:cNvPr id="7" name="TextBox 28">
            <a:extLst>
              <a:ext uri="{FF2B5EF4-FFF2-40B4-BE49-F238E27FC236}">
                <a16:creationId xmlns:a16="http://schemas.microsoft.com/office/drawing/2014/main" id="{2CE23B47-BB2D-2063-F9B6-7A81798B68C6}"/>
              </a:ext>
            </a:extLst>
          </p:cNvPr>
          <p:cNvSpPr txBox="1"/>
          <p:nvPr/>
        </p:nvSpPr>
        <p:spPr>
          <a:xfrm>
            <a:off x="398634" y="118039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平均距离误差对比</a:t>
            </a:r>
          </a:p>
        </p:txBody>
      </p:sp>
      <p:pic>
        <p:nvPicPr>
          <p:cNvPr id="5" name="图片 4" descr="图示, 地图&#10;&#10;描述已自动生成">
            <a:extLst>
              <a:ext uri="{FF2B5EF4-FFF2-40B4-BE49-F238E27FC236}">
                <a16:creationId xmlns:a16="http://schemas.microsoft.com/office/drawing/2014/main" id="{AEB53A4E-47EF-B9F4-3CA3-CFF5F297449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432" y="1878706"/>
            <a:ext cx="2554468" cy="2484345"/>
          </a:xfrm>
          <a:prstGeom prst="rect">
            <a:avLst/>
          </a:prstGeom>
          <a:noFill/>
          <a:ln>
            <a:noFill/>
          </a:ln>
        </p:spPr>
      </p:pic>
      <p:sp>
        <p:nvSpPr>
          <p:cNvPr id="9" name="Rectangle 33">
            <a:extLst>
              <a:ext uri="{FF2B5EF4-FFF2-40B4-BE49-F238E27FC236}">
                <a16:creationId xmlns:a16="http://schemas.microsoft.com/office/drawing/2014/main" id="{D4F8AEEC-79AD-65BE-AD48-8F7677705428}"/>
              </a:ext>
            </a:extLst>
          </p:cNvPr>
          <p:cNvSpPr/>
          <p:nvPr/>
        </p:nvSpPr>
        <p:spPr>
          <a:xfrm>
            <a:off x="3691498" y="4455046"/>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11" name="Rectangle 33">
            <a:extLst>
              <a:ext uri="{FF2B5EF4-FFF2-40B4-BE49-F238E27FC236}">
                <a16:creationId xmlns:a16="http://schemas.microsoft.com/office/drawing/2014/main" id="{8C9E4BB6-4032-C9DC-7015-4B59BAA0C3E8}"/>
              </a:ext>
            </a:extLst>
          </p:cNvPr>
          <p:cNvSpPr/>
          <p:nvPr/>
        </p:nvSpPr>
        <p:spPr>
          <a:xfrm>
            <a:off x="6460976" y="4455046"/>
            <a:ext cx="1680355"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MIVMM </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sp>
        <p:nvSpPr>
          <p:cNvPr id="12" name="Rectangle 33">
            <a:extLst>
              <a:ext uri="{FF2B5EF4-FFF2-40B4-BE49-F238E27FC236}">
                <a16:creationId xmlns:a16="http://schemas.microsoft.com/office/drawing/2014/main" id="{B50E8A68-B83C-D518-FED6-81EA7480ECF8}"/>
              </a:ext>
            </a:extLst>
          </p:cNvPr>
          <p:cNvSpPr/>
          <p:nvPr/>
        </p:nvSpPr>
        <p:spPr>
          <a:xfrm>
            <a:off x="922020" y="4455046"/>
            <a:ext cx="1570504"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ST-Matching</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方法</a:t>
            </a:r>
          </a:p>
        </p:txBody>
      </p:sp>
      <p:cxnSp>
        <p:nvCxnSpPr>
          <p:cNvPr id="13" name="直接连接符 12">
            <a:extLst>
              <a:ext uri="{FF2B5EF4-FFF2-40B4-BE49-F238E27FC236}">
                <a16:creationId xmlns:a16="http://schemas.microsoft.com/office/drawing/2014/main" id="{306F69AB-00D0-562A-916B-556EA53A6DF9}"/>
              </a:ext>
            </a:extLst>
          </p:cNvPr>
          <p:cNvCxnSpPr>
            <a:cxnSpLocks/>
          </p:cNvCxnSpPr>
          <p:nvPr/>
        </p:nvCxnSpPr>
        <p:spPr>
          <a:xfrm>
            <a:off x="756478" y="593256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711E568-6CC1-9354-C0FA-9D2E95BCA91C}"/>
              </a:ext>
            </a:extLst>
          </p:cNvPr>
          <p:cNvSpPr txBox="1"/>
          <p:nvPr/>
        </p:nvSpPr>
        <p:spPr>
          <a:xfrm>
            <a:off x="685151" y="5183789"/>
            <a:ext cx="7744529" cy="67980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该图展示了三种地图匹配方法的平均距离误差对比，数值越小越好。可以看到我们的方法在三种道路上都有最低的平均距离误差。</a:t>
            </a:r>
          </a:p>
        </p:txBody>
      </p:sp>
    </p:spTree>
    <p:extLst>
      <p:ext uri="{BB962C8B-B14F-4D97-AF65-F5344CB8AC3E}">
        <p14:creationId xmlns:p14="http://schemas.microsoft.com/office/powerpoint/2010/main" val="12092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38FAC06-E319-DF5E-68A1-00A56EA281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1" t="4819" r="7258"/>
          <a:stretch/>
        </p:blipFill>
        <p:spPr bwMode="auto">
          <a:xfrm>
            <a:off x="140516" y="4006782"/>
            <a:ext cx="2979174" cy="2326276"/>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DDC21AE8-FB7C-B968-E77A-81B71C1F7F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43" t="4378" r="6966"/>
          <a:stretch/>
        </p:blipFill>
        <p:spPr bwMode="auto">
          <a:xfrm>
            <a:off x="3000150" y="3980290"/>
            <a:ext cx="3078535" cy="2506302"/>
          </a:xfrm>
          <a:prstGeom prst="rect">
            <a:avLst/>
          </a:prstGeom>
          <a:noFill/>
          <a:ln>
            <a:noFill/>
          </a:ln>
          <a:extLst>
            <a:ext uri="{53640926-AAD7-44D8-BBD7-CCE9431645EC}">
              <a14:shadowObscured xmlns:a14="http://schemas.microsoft.com/office/drawing/2010/main"/>
            </a:ext>
          </a:extLst>
        </p:spPr>
      </p:pic>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19F5CF91-F2DB-997F-5B2E-9B641186A089}"/>
              </a:ext>
            </a:extLst>
          </p:cNvPr>
          <p:cNvSpPr>
            <a:spLocks noChangeArrowheads="1"/>
          </p:cNvSpPr>
          <p:nvPr/>
        </p:nvSpPr>
        <p:spPr bwMode="auto">
          <a:xfrm>
            <a:off x="4892040" y="18408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CEC1DFA-5F3F-A5FD-DCFB-5877CF2E86C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93" r="7095"/>
          <a:stretch/>
        </p:blipFill>
        <p:spPr bwMode="auto">
          <a:xfrm>
            <a:off x="2982711" y="1513680"/>
            <a:ext cx="3009682" cy="2506301"/>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FB27D53D-1336-F243-2BF7-EECEAB0F32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51" t="5169" r="7069"/>
          <a:stretch/>
        </p:blipFill>
        <p:spPr bwMode="auto">
          <a:xfrm>
            <a:off x="98473" y="1637735"/>
            <a:ext cx="3010442" cy="2369048"/>
          </a:xfrm>
          <a:prstGeom prst="rect">
            <a:avLst/>
          </a:prstGeom>
          <a:noFill/>
          <a:ln>
            <a:noFill/>
          </a:ln>
          <a:extLst>
            <a:ext uri="{53640926-AAD7-44D8-BBD7-CCE9431645EC}">
              <a14:shadowObscured xmlns:a14="http://schemas.microsoft.com/office/drawing/2010/main"/>
            </a:ext>
          </a:extLst>
        </p:spPr>
      </p:pic>
      <p:sp>
        <p:nvSpPr>
          <p:cNvPr id="15" name="矩形 14">
            <a:extLst>
              <a:ext uri="{FF2B5EF4-FFF2-40B4-BE49-F238E27FC236}">
                <a16:creationId xmlns:a16="http://schemas.microsoft.com/office/drawing/2014/main" id="{2B7329E7-B8F1-7ACA-8DEA-9DD7A0C29CE4}"/>
              </a:ext>
            </a:extLst>
          </p:cNvPr>
          <p:cNvSpPr/>
          <p:nvPr/>
        </p:nvSpPr>
        <p:spPr>
          <a:xfrm>
            <a:off x="6164238" y="1637735"/>
            <a:ext cx="2815988" cy="4629373"/>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EC32A00B-6D44-20DA-D612-DAA37E03300D}"/>
              </a:ext>
            </a:extLst>
          </p:cNvPr>
          <p:cNvSpPr txBox="1"/>
          <p:nvPr/>
        </p:nvSpPr>
        <p:spPr>
          <a:xfrm>
            <a:off x="6185787" y="1705090"/>
            <a:ext cx="2772889" cy="4133879"/>
          </a:xfrm>
          <a:prstGeom prst="rect">
            <a:avLst/>
          </a:prstGeom>
          <a:noFill/>
        </p:spPr>
        <p:txBody>
          <a:bodyPr wrap="square" rtlCol="0">
            <a:noAutofit/>
          </a:bodyPr>
          <a:lstStyle/>
          <a:p>
            <a:pPr algn="just"/>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分别取候选点个数为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时三种算</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法执行时长，采样点个数为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3872</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ST-Matching</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执行速度最快，但它的准确率最低，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算法的执行时间小于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AIVMM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之所以</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在增加了墨卡托投影的计算以及更大的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KNN</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搜索范围后依然缩短了算法执行时间，是因为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方法使用了简化后的路网，</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优化了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LOP</a:t>
            </a:r>
            <a:r>
              <a:rPr lang="zh-CN"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（局部最优路径）的过程以及最短路径的匹配算法</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3" name="TextBox 28">
            <a:extLst>
              <a:ext uri="{FF2B5EF4-FFF2-40B4-BE49-F238E27FC236}">
                <a16:creationId xmlns:a16="http://schemas.microsoft.com/office/drawing/2014/main" id="{A6FE8787-1389-711A-5E80-7543C28B40DD}"/>
              </a:ext>
            </a:extLst>
          </p:cNvPr>
          <p:cNvSpPr txBox="1"/>
          <p:nvPr/>
        </p:nvSpPr>
        <p:spPr>
          <a:xfrm>
            <a:off x="474203" y="967021"/>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效率对比</a:t>
            </a:r>
          </a:p>
        </p:txBody>
      </p:sp>
    </p:spTree>
    <p:extLst>
      <p:ext uri="{BB962C8B-B14F-4D97-AF65-F5344CB8AC3E}">
        <p14:creationId xmlns:p14="http://schemas.microsoft.com/office/powerpoint/2010/main" val="22372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D0FF32E-C897-1971-35D5-1E8E121CAC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312" r="10171"/>
          <a:stretch/>
        </p:blipFill>
        <p:spPr>
          <a:xfrm>
            <a:off x="4449751" y="1524790"/>
            <a:ext cx="4255396" cy="4462662"/>
          </a:xfrm>
          <a:prstGeom prst="rect">
            <a:avLst/>
          </a:prstGeom>
        </p:spPr>
      </p:pic>
      <p:sp>
        <p:nvSpPr>
          <p:cNvPr id="5" name="矩形 4">
            <a:extLst>
              <a:ext uri="{FF2B5EF4-FFF2-40B4-BE49-F238E27FC236}">
                <a16:creationId xmlns:a16="http://schemas.microsoft.com/office/drawing/2014/main" id="{85EB5D39-9596-E66D-2286-78871A5C505B}"/>
              </a:ext>
            </a:extLst>
          </p:cNvPr>
          <p:cNvSpPr/>
          <p:nvPr/>
        </p:nvSpPr>
        <p:spPr>
          <a:xfrm>
            <a:off x="379344" y="1840865"/>
            <a:ext cx="3788795" cy="4224655"/>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2.3 </a:t>
            </a:r>
            <a:r>
              <a:rPr lang="zh-CN" altLang="en-US" dirty="0">
                <a:sym typeface="微软雅黑" panose="020B0503020204020204" pitchFamily="34" charset="-122"/>
              </a:rPr>
              <a:t>方法评估</a:t>
            </a:r>
            <a:br>
              <a:rPr lang="zh-CN" altLang="en-US" dirty="0">
                <a:sym typeface="微软雅黑" panose="020B0503020204020204" pitchFamily="34" charset="-122"/>
              </a:rPr>
            </a:br>
            <a:endParaRPr lang="zh-CN" altLang="en-US" dirty="0"/>
          </a:p>
        </p:txBody>
      </p:sp>
      <p:sp>
        <p:nvSpPr>
          <p:cNvPr id="6" name="Rectangle 2">
            <a:extLst>
              <a:ext uri="{FF2B5EF4-FFF2-40B4-BE49-F238E27FC236}">
                <a16:creationId xmlns:a16="http://schemas.microsoft.com/office/drawing/2014/main" id="{7967F6B2-1DE0-C205-8BA0-447485F82B06}"/>
              </a:ext>
            </a:extLst>
          </p:cNvPr>
          <p:cNvSpPr>
            <a:spLocks noChangeArrowheads="1"/>
          </p:cNvSpPr>
          <p:nvPr/>
        </p:nvSpPr>
        <p:spPr bwMode="auto">
          <a:xfrm>
            <a:off x="922020" y="1844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33">
            <a:extLst>
              <a:ext uri="{FF2B5EF4-FFF2-40B4-BE49-F238E27FC236}">
                <a16:creationId xmlns:a16="http://schemas.microsoft.com/office/drawing/2014/main" id="{F1BA7421-0EAE-FE39-16EC-20E0F06F4C73}"/>
              </a:ext>
            </a:extLst>
          </p:cNvPr>
          <p:cNvSpPr/>
          <p:nvPr/>
        </p:nvSpPr>
        <p:spPr>
          <a:xfrm>
            <a:off x="4805277" y="568538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算法效益指标（</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SBM</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3" name="文本框 12">
            <a:extLst>
              <a:ext uri="{FF2B5EF4-FFF2-40B4-BE49-F238E27FC236}">
                <a16:creationId xmlns:a16="http://schemas.microsoft.com/office/drawing/2014/main" id="{02B04D9A-BC08-136E-C431-185A17298CB8}"/>
              </a:ext>
            </a:extLst>
          </p:cNvPr>
          <p:cNvSpPr txBox="1"/>
          <p:nvPr/>
        </p:nvSpPr>
        <p:spPr>
          <a:xfrm>
            <a:off x="482496" y="1922108"/>
            <a:ext cx="3568599" cy="4065344"/>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我们分别测试了候选点个数分别为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方法在三种不同道路上准确率于效率的表现，结果如右图所示，随着候选点个数的增加，执行时间也随之增加，准确率逐步提升。候选点个数在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之间时，随着候选点个数的增加，图中线的斜率很大，但当候选点个数大于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时，算法的准确率提升越来越小，但算法执行时间依然越来越长。综上，</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MIVMM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算法在候选点个数为</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是可以保证可观的准确率以及较好的算法效率。</a:t>
            </a:r>
          </a:p>
        </p:txBody>
      </p:sp>
      <p:sp>
        <p:nvSpPr>
          <p:cNvPr id="8" name="TextBox 28">
            <a:extLst>
              <a:ext uri="{FF2B5EF4-FFF2-40B4-BE49-F238E27FC236}">
                <a16:creationId xmlns:a16="http://schemas.microsoft.com/office/drawing/2014/main" id="{196DC987-3DAF-52B7-26F3-F6573C6ECA93}"/>
              </a:ext>
            </a:extLst>
          </p:cNvPr>
          <p:cNvSpPr txBox="1"/>
          <p:nvPr/>
        </p:nvSpPr>
        <p:spPr>
          <a:xfrm>
            <a:off x="482496" y="101706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算法效益指标</a:t>
            </a:r>
          </a:p>
        </p:txBody>
      </p:sp>
    </p:spTree>
    <p:extLst>
      <p:ext uri="{BB962C8B-B14F-4D97-AF65-F5344CB8AC3E}">
        <p14:creationId xmlns:p14="http://schemas.microsoft.com/office/powerpoint/2010/main" val="17320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1BC276A6-8FB7-3105-8011-EF685A88CBF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3E600760-E721-14EC-18E4-A963E4582878}"/>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4A8B44C-E40E-BA2E-0244-A958296D4651}"/>
              </a:ext>
            </a:extLst>
          </p:cNvPr>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 name="矩形 6">
            <a:extLst>
              <a:ext uri="{FF2B5EF4-FFF2-40B4-BE49-F238E27FC236}">
                <a16:creationId xmlns:a16="http://schemas.microsoft.com/office/drawing/2014/main" id="{60C43157-6542-7E8E-6DF3-DAE11928AFD6}"/>
              </a:ext>
            </a:extLst>
          </p:cNvPr>
          <p:cNvSpPr/>
          <p:nvPr/>
        </p:nvSpPr>
        <p:spPr>
          <a:xfrm>
            <a:off x="4019246" y="51410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8973D67-945C-74A6-2C06-B41958DED0B4}"/>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5E441793-6558-B7C9-20DD-CCB8490828EF}"/>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C0057CD-9CDC-4BA5-2B18-605F2B4B707C}"/>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4442BFE-0D01-E396-A274-CF7BFC220E7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760C7A83-E1D1-704E-6FD4-5B991F7D662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A0D5078F-F991-BB1B-638B-9B26DAC6C912}"/>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26896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10750FD-543F-BBC8-95A9-CB44A97F4BFB}"/>
              </a:ext>
            </a:extLst>
          </p:cNvPr>
          <p:cNvGraphicFramePr>
            <a:graphicFrameLocks noChangeAspect="1"/>
          </p:cNvGraphicFramePr>
          <p:nvPr>
            <p:extLst>
              <p:ext uri="{D42A27DB-BD31-4B8C-83A1-F6EECF244321}">
                <p14:modId xmlns:p14="http://schemas.microsoft.com/office/powerpoint/2010/main" val="1441754655"/>
              </p:ext>
            </p:extLst>
          </p:nvPr>
        </p:nvGraphicFramePr>
        <p:xfrm>
          <a:off x="1562547" y="2122307"/>
          <a:ext cx="6018905" cy="3641725"/>
        </p:xfrm>
        <a:graphic>
          <a:graphicData uri="http://schemas.openxmlformats.org/presentationml/2006/ole">
            <mc:AlternateContent xmlns:mc="http://schemas.openxmlformats.org/markup-compatibility/2006">
              <mc:Choice xmlns:v="urn:schemas-microsoft-com:vml" Requires="v">
                <p:oleObj name="Visio" r:id="rId3" imgW="14695095" imgH="8751374" progId="Visio.Drawing.15">
                  <p:embed/>
                </p:oleObj>
              </mc:Choice>
              <mc:Fallback>
                <p:oleObj name="Visio" r:id="rId3" imgW="14695095" imgH="8751374" progId="Visio.Drawing.15">
                  <p:embed/>
                  <p:pic>
                    <p:nvPicPr>
                      <p:cNvPr id="8" name="对象 7">
                        <a:extLst>
                          <a:ext uri="{FF2B5EF4-FFF2-40B4-BE49-F238E27FC236}">
                            <a16:creationId xmlns:a16="http://schemas.microsoft.com/office/drawing/2014/main" id="{692D0172-0805-99E4-46FD-DC631D030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547" y="2122307"/>
                        <a:ext cx="6018905" cy="3641725"/>
                      </a:xfrm>
                      <a:prstGeom prst="rect">
                        <a:avLst/>
                      </a:prstGeom>
                      <a:noFill/>
                    </p:spPr>
                  </p:pic>
                </p:oleObj>
              </mc:Fallback>
            </mc:AlternateContent>
          </a:graphicData>
        </a:graphic>
      </p:graphicFrame>
      <p:sp>
        <p:nvSpPr>
          <p:cNvPr id="6" name="Rectangle 33">
            <a:extLst>
              <a:ext uri="{FF2B5EF4-FFF2-40B4-BE49-F238E27FC236}">
                <a16:creationId xmlns:a16="http://schemas.microsoft.com/office/drawing/2014/main" id="{488451F7-45B8-2FB4-7AF8-A4372E10387D}"/>
              </a:ext>
            </a:extLst>
          </p:cNvPr>
          <p:cNvSpPr/>
          <p:nvPr/>
        </p:nvSpPr>
        <p:spPr>
          <a:xfrm>
            <a:off x="2864335" y="5764032"/>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模型总架构</a:t>
            </a:r>
          </a:p>
        </p:txBody>
      </p:sp>
      <p:sp>
        <p:nvSpPr>
          <p:cNvPr id="3" name="Freeform 115">
            <a:extLst>
              <a:ext uri="{FF2B5EF4-FFF2-40B4-BE49-F238E27FC236}">
                <a16:creationId xmlns:a16="http://schemas.microsoft.com/office/drawing/2014/main" id="{E52790C2-F0A9-FB32-BC7D-9A73096473F8}"/>
              </a:ext>
            </a:extLst>
          </p:cNvPr>
          <p:cNvSpPr/>
          <p:nvPr/>
        </p:nvSpPr>
        <p:spPr bwMode="auto">
          <a:xfrm>
            <a:off x="519818" y="1236349"/>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a:extLst>
              <a:ext uri="{FF2B5EF4-FFF2-40B4-BE49-F238E27FC236}">
                <a16:creationId xmlns:a16="http://schemas.microsoft.com/office/drawing/2014/main" id="{A7C141DE-645E-D0C2-5024-6A20095586DC}"/>
              </a:ext>
            </a:extLst>
          </p:cNvPr>
          <p:cNvSpPr/>
          <p:nvPr/>
        </p:nvSpPr>
        <p:spPr>
          <a:xfrm>
            <a:off x="670196" y="1128574"/>
            <a:ext cx="7706206" cy="875624"/>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该模型首先将地图匹配阶段生成的道路历史行驶速度以及路网构建为多张时空图（</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STG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），然后将时空图作为模型的输入进行模型训练，为加快模型训练速度，最后在模型训练时加入对抗网络的生成，加快模型的收敛速度。</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471720" y="1133231"/>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构建时空图</a:t>
            </a:r>
          </a:p>
        </p:txBody>
      </p:sp>
      <p:pic>
        <p:nvPicPr>
          <p:cNvPr id="16" name="图片 15">
            <a:extLst>
              <a:ext uri="{FF2B5EF4-FFF2-40B4-BE49-F238E27FC236}">
                <a16:creationId xmlns:a16="http://schemas.microsoft.com/office/drawing/2014/main" id="{F39A46C0-406A-9A8F-D2D3-8B4A1E7A3C79}"/>
              </a:ext>
            </a:extLst>
          </p:cNvPr>
          <p:cNvPicPr>
            <a:picLocks noChangeAspect="1"/>
          </p:cNvPicPr>
          <p:nvPr/>
        </p:nvPicPr>
        <p:blipFill>
          <a:blip r:embed="rId3"/>
          <a:stretch>
            <a:fillRect/>
          </a:stretch>
        </p:blipFill>
        <p:spPr>
          <a:xfrm>
            <a:off x="858978" y="1957148"/>
            <a:ext cx="1189736" cy="1196693"/>
          </a:xfrm>
          <a:prstGeom prst="rect">
            <a:avLst/>
          </a:prstGeom>
        </p:spPr>
      </p:pic>
      <p:pic>
        <p:nvPicPr>
          <p:cNvPr id="25" name="图片 24">
            <a:extLst>
              <a:ext uri="{FF2B5EF4-FFF2-40B4-BE49-F238E27FC236}">
                <a16:creationId xmlns:a16="http://schemas.microsoft.com/office/drawing/2014/main" id="{3B633AD3-44C3-10FD-60D5-27D7002A885F}"/>
              </a:ext>
            </a:extLst>
          </p:cNvPr>
          <p:cNvPicPr>
            <a:picLocks noChangeAspect="1"/>
          </p:cNvPicPr>
          <p:nvPr/>
        </p:nvPicPr>
        <p:blipFill>
          <a:blip r:embed="rId4"/>
          <a:stretch>
            <a:fillRect/>
          </a:stretch>
        </p:blipFill>
        <p:spPr>
          <a:xfrm>
            <a:off x="6627881" y="1957148"/>
            <a:ext cx="1246252" cy="1304164"/>
          </a:xfrm>
          <a:prstGeom prst="rect">
            <a:avLst/>
          </a:prstGeom>
        </p:spPr>
      </p:pic>
      <p:pic>
        <p:nvPicPr>
          <p:cNvPr id="28" name="图片 27">
            <a:extLst>
              <a:ext uri="{FF2B5EF4-FFF2-40B4-BE49-F238E27FC236}">
                <a16:creationId xmlns:a16="http://schemas.microsoft.com/office/drawing/2014/main" id="{3F43A1FC-ED9C-85A6-7832-70E2075EE56B}"/>
              </a:ext>
            </a:extLst>
          </p:cNvPr>
          <p:cNvPicPr>
            <a:picLocks noChangeAspect="1"/>
          </p:cNvPicPr>
          <p:nvPr/>
        </p:nvPicPr>
        <p:blipFill>
          <a:blip r:embed="rId5"/>
          <a:stretch>
            <a:fillRect/>
          </a:stretch>
        </p:blipFill>
        <p:spPr>
          <a:xfrm>
            <a:off x="3727465" y="2117683"/>
            <a:ext cx="1388602" cy="875625"/>
          </a:xfrm>
          <a:prstGeom prst="rect">
            <a:avLst/>
          </a:prstGeom>
        </p:spPr>
      </p:pic>
      <p:sp>
        <p:nvSpPr>
          <p:cNvPr id="30" name="圆角矩形 1">
            <a:extLst>
              <a:ext uri="{FF2B5EF4-FFF2-40B4-BE49-F238E27FC236}">
                <a16:creationId xmlns:a16="http://schemas.microsoft.com/office/drawing/2014/main" id="{04640782-C184-0B86-D96A-E5FD2AEE8255}"/>
              </a:ext>
            </a:extLst>
          </p:cNvPr>
          <p:cNvSpPr/>
          <p:nvPr/>
        </p:nvSpPr>
        <p:spPr>
          <a:xfrm>
            <a:off x="696678"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1" name="组合 30">
            <a:extLst>
              <a:ext uri="{FF2B5EF4-FFF2-40B4-BE49-F238E27FC236}">
                <a16:creationId xmlns:a16="http://schemas.microsoft.com/office/drawing/2014/main" id="{414B27D3-27C5-8E30-5AF3-36F64146EB9D}"/>
              </a:ext>
            </a:extLst>
          </p:cNvPr>
          <p:cNvGrpSpPr/>
          <p:nvPr/>
        </p:nvGrpSpPr>
        <p:grpSpPr>
          <a:xfrm>
            <a:off x="691634" y="3129222"/>
            <a:ext cx="1517388" cy="1402759"/>
            <a:chOff x="7749683" y="3033179"/>
            <a:chExt cx="2186587" cy="1158772"/>
          </a:xfrm>
        </p:grpSpPr>
        <p:sp>
          <p:nvSpPr>
            <p:cNvPr id="32" name="矩形 31">
              <a:extLst>
                <a:ext uri="{FF2B5EF4-FFF2-40B4-BE49-F238E27FC236}">
                  <a16:creationId xmlns:a16="http://schemas.microsoft.com/office/drawing/2014/main" id="{84A935EE-5218-8ED9-AD58-4CAE95A4E724}"/>
                </a:ext>
              </a:extLst>
            </p:cNvPr>
            <p:cNvSpPr/>
            <p:nvPr/>
          </p:nvSpPr>
          <p:spPr>
            <a:xfrm>
              <a:off x="7749683" y="3608461"/>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通过地图匹配方法获得的大量道路历史行驶速度。</a:t>
              </a:r>
            </a:p>
          </p:txBody>
        </p:sp>
        <p:sp>
          <p:nvSpPr>
            <p:cNvPr id="33" name="矩形 32">
              <a:extLst>
                <a:ext uri="{FF2B5EF4-FFF2-40B4-BE49-F238E27FC236}">
                  <a16:creationId xmlns:a16="http://schemas.microsoft.com/office/drawing/2014/main" id="{65AFE467-7081-D9F8-6F4F-300720501CB0}"/>
                </a:ext>
              </a:extLst>
            </p:cNvPr>
            <p:cNvSpPr/>
            <p:nvPr/>
          </p:nvSpPr>
          <p:spPr>
            <a:xfrm>
              <a:off x="7749684" y="3033179"/>
              <a:ext cx="2186586" cy="59816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道路历史</a:t>
              </a:r>
              <a:endParaRPr lang="en-US" altLang="zh-CN" b="1" dirty="0">
                <a:cs typeface="+mn-ea"/>
                <a:sym typeface="+mn-lt"/>
              </a:endParaRPr>
            </a:p>
            <a:p>
              <a:pPr algn="ctr">
                <a:lnSpc>
                  <a:spcPct val="120000"/>
                </a:lnSpc>
              </a:pPr>
              <a:r>
                <a:rPr lang="zh-CN" altLang="en-US" b="1" dirty="0">
                  <a:cs typeface="+mn-ea"/>
                  <a:sym typeface="+mn-lt"/>
                </a:rPr>
                <a:t>行驶速度</a:t>
              </a:r>
            </a:p>
          </p:txBody>
        </p:sp>
      </p:grpSp>
      <p:sp>
        <p:nvSpPr>
          <p:cNvPr id="34" name="圆角矩形 1">
            <a:extLst>
              <a:ext uri="{FF2B5EF4-FFF2-40B4-BE49-F238E27FC236}">
                <a16:creationId xmlns:a16="http://schemas.microsoft.com/office/drawing/2014/main" id="{4BAA49CD-D875-97A9-452B-7F6FC40106B6}"/>
              </a:ext>
            </a:extLst>
          </p:cNvPr>
          <p:cNvSpPr/>
          <p:nvPr/>
        </p:nvSpPr>
        <p:spPr>
          <a:xfrm>
            <a:off x="3682104"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A1A15CBA-3DD6-1DD6-6CDB-3FB7EC61D914}"/>
              </a:ext>
            </a:extLst>
          </p:cNvPr>
          <p:cNvGrpSpPr/>
          <p:nvPr/>
        </p:nvGrpSpPr>
        <p:grpSpPr>
          <a:xfrm>
            <a:off x="3649084" y="3198993"/>
            <a:ext cx="1545364" cy="1148077"/>
            <a:chOff x="7670420" y="3206806"/>
            <a:chExt cx="2256588" cy="1059263"/>
          </a:xfrm>
        </p:grpSpPr>
        <p:sp>
          <p:nvSpPr>
            <p:cNvPr id="36" name="矩形 35">
              <a:extLst>
                <a:ext uri="{FF2B5EF4-FFF2-40B4-BE49-F238E27FC236}">
                  <a16:creationId xmlns:a16="http://schemas.microsoft.com/office/drawing/2014/main" id="{CE3CAA3F-1BAF-05FA-2EAD-0ECAD4C8F46B}"/>
                </a:ext>
              </a:extLst>
            </p:cNvPr>
            <p:cNvSpPr/>
            <p:nvPr/>
          </p:nvSpPr>
          <p:spPr>
            <a:xfrm>
              <a:off x="7670420" y="3614364"/>
              <a:ext cx="2256588" cy="65170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en-US" altLang="zh-CN" sz="1100" dirty="0">
                  <a:solidFill>
                    <a:schemeClr val="tx1">
                      <a:lumMod val="75000"/>
                      <a:lumOff val="25000"/>
                    </a:schemeClr>
                  </a:solidFill>
                  <a:cs typeface="+mn-ea"/>
                  <a:sym typeface="+mn-lt"/>
                </a:rPr>
                <a:t>OpenStreetMap</a:t>
              </a:r>
              <a:r>
                <a:rPr lang="zh-CN" altLang="en-US" sz="1100" dirty="0">
                  <a:solidFill>
                    <a:schemeClr val="tx1">
                      <a:lumMod val="75000"/>
                      <a:lumOff val="25000"/>
                    </a:schemeClr>
                  </a:solidFill>
                  <a:cs typeface="+mn-ea"/>
                  <a:sym typeface="+mn-lt"/>
                </a:rPr>
                <a:t>提供的完整的城市道路数据</a:t>
              </a:r>
              <a:r>
                <a:rPr lang="en-US" altLang="zh-CN" sz="1100" dirty="0">
                  <a:solidFill>
                    <a:schemeClr val="tx1">
                      <a:lumMod val="75000"/>
                      <a:lumOff val="25000"/>
                    </a:schemeClr>
                  </a:solidFill>
                  <a:cs typeface="+mn-ea"/>
                  <a:sym typeface="+mn-lt"/>
                </a:rPr>
                <a:t>OSM</a:t>
              </a:r>
              <a:r>
                <a:rPr lang="zh-CN" altLang="en-US" sz="1100" dirty="0">
                  <a:solidFill>
                    <a:schemeClr val="tx1">
                      <a:lumMod val="75000"/>
                      <a:lumOff val="25000"/>
                    </a:schemeClr>
                  </a:solidFill>
                  <a:cs typeface="+mn-ea"/>
                  <a:sym typeface="+mn-lt"/>
                </a:rPr>
                <a:t>。</a:t>
              </a:r>
            </a:p>
          </p:txBody>
        </p:sp>
        <p:sp>
          <p:nvSpPr>
            <p:cNvPr id="37" name="矩形 36">
              <a:extLst>
                <a:ext uri="{FF2B5EF4-FFF2-40B4-BE49-F238E27FC236}">
                  <a16:creationId xmlns:a16="http://schemas.microsoft.com/office/drawing/2014/main" id="{A09C11FD-328B-E95F-B318-8268D6847442}"/>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地图数据</a:t>
              </a:r>
            </a:p>
          </p:txBody>
        </p:sp>
      </p:grpSp>
      <p:sp>
        <p:nvSpPr>
          <p:cNvPr id="38" name="圆角矩形 1">
            <a:extLst>
              <a:ext uri="{FF2B5EF4-FFF2-40B4-BE49-F238E27FC236}">
                <a16:creationId xmlns:a16="http://schemas.microsoft.com/office/drawing/2014/main" id="{56AF85C8-391C-0C26-26DB-63E94F250FCA}"/>
              </a:ext>
            </a:extLst>
          </p:cNvPr>
          <p:cNvSpPr/>
          <p:nvPr/>
        </p:nvSpPr>
        <p:spPr>
          <a:xfrm>
            <a:off x="649727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E2BB63CB-C709-ED0F-AF86-EBC9DF18BF25}"/>
              </a:ext>
            </a:extLst>
          </p:cNvPr>
          <p:cNvGrpSpPr/>
          <p:nvPr/>
        </p:nvGrpSpPr>
        <p:grpSpPr>
          <a:xfrm>
            <a:off x="6497272" y="3230896"/>
            <a:ext cx="1499276" cy="1483114"/>
            <a:chOff x="7719470" y="3236255"/>
            <a:chExt cx="2272542" cy="1368387"/>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49F1F143-21D9-EE23-6A59-8DB4D169BCA7}"/>
                    </a:ext>
                  </a:extLst>
                </p:cNvPr>
                <p:cNvSpPr/>
                <p:nvPr/>
              </p:nvSpPr>
              <p:spPr>
                <a:xfrm>
                  <a:off x="7762448" y="3563898"/>
                  <a:ext cx="2186586" cy="104074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每个时空图</a:t>
                  </a:r>
                  <a14:m>
                    <m:oMath xmlns:m="http://schemas.openxmlformats.org/officeDocument/2006/math">
                      <m:r>
                        <a:rPr lang="en-US" altLang="zh-CN" sz="1100">
                          <a:solidFill>
                            <a:schemeClr val="tx1">
                              <a:lumMod val="75000"/>
                              <a:lumOff val="25000"/>
                            </a:schemeClr>
                          </a:solidFill>
                          <a:latin typeface="Cambria Math" panose="02040503050406030204" pitchFamily="18" charset="0"/>
                          <a:cs typeface="+mn-ea"/>
                        </a:rPr>
                        <m:t>𝐺</m:t>
                      </m:r>
                      <m:r>
                        <a:rPr lang="en-US" altLang="zh-CN" sz="1100">
                          <a:solidFill>
                            <a:schemeClr val="tx1">
                              <a:lumMod val="75000"/>
                              <a:lumOff val="25000"/>
                            </a:schemeClr>
                          </a:solidFill>
                          <a:latin typeface="Cambria Math" panose="02040503050406030204" pitchFamily="18" charset="0"/>
                          <a:cs typeface="+mn-ea"/>
                        </a:rPr>
                        <m:t>′</m:t>
                      </m:r>
                      <m:d>
                        <m:dPr>
                          <m:ctrlPr>
                            <a:rPr lang="zh-CN" altLang="zh-CN" sz="1100" i="1">
                              <a:solidFill>
                                <a:schemeClr val="tx1">
                                  <a:lumMod val="75000"/>
                                  <a:lumOff val="25000"/>
                                </a:schemeClr>
                              </a:solidFill>
                              <a:latin typeface="Cambria Math" panose="02040503050406030204" pitchFamily="18" charset="0"/>
                              <a:cs typeface="+mn-ea"/>
                            </a:rPr>
                          </m:ctrlPr>
                        </m:dPr>
                        <m:e>
                          <m:r>
                            <a:rPr lang="en-US" altLang="zh-CN" sz="1100">
                              <a:solidFill>
                                <a:schemeClr val="tx1">
                                  <a:lumMod val="75000"/>
                                  <a:lumOff val="25000"/>
                                </a:schemeClr>
                              </a:solidFill>
                              <a:latin typeface="Cambria Math" panose="02040503050406030204" pitchFamily="18" charset="0"/>
                              <a:cs typeface="+mn-ea"/>
                            </a:rPr>
                            <m:t>𝑉</m:t>
                          </m:r>
                          <m:r>
                            <a:rPr lang="en-US" altLang="zh-CN" sz="1100">
                              <a:solidFill>
                                <a:schemeClr val="tx1">
                                  <a:lumMod val="75000"/>
                                  <a:lumOff val="25000"/>
                                </a:schemeClr>
                              </a:solidFill>
                              <a:latin typeface="Cambria Math" panose="02040503050406030204" pitchFamily="18" charset="0"/>
                              <a:cs typeface="+mn-ea"/>
                            </a:rPr>
                            <m:t>,</m:t>
                          </m:r>
                          <m:r>
                            <a:rPr lang="en-US" altLang="zh-CN" sz="1100">
                              <a:solidFill>
                                <a:schemeClr val="tx1">
                                  <a:lumMod val="75000"/>
                                  <a:lumOff val="25000"/>
                                </a:schemeClr>
                              </a:solidFill>
                              <a:latin typeface="Cambria Math" panose="02040503050406030204" pitchFamily="18" charset="0"/>
                              <a:cs typeface="+mn-ea"/>
                            </a:rPr>
                            <m:t>𝐸</m:t>
                          </m:r>
                        </m:e>
                      </m:d>
                    </m:oMath>
                  </a14:m>
                  <a:r>
                    <a:rPr lang="zh-CN" altLang="en-US" sz="1100" dirty="0">
                      <a:solidFill>
                        <a:schemeClr val="tx1">
                          <a:lumMod val="75000"/>
                          <a:lumOff val="25000"/>
                        </a:schemeClr>
                      </a:solidFill>
                      <a:cs typeface="+mn-ea"/>
                      <a:sym typeface="+mn-lt"/>
                    </a:rPr>
                    <a:t>的时间间隔为</a:t>
                  </a:r>
                  <a:r>
                    <a:rPr lang="en-US" altLang="zh-CN" sz="1100" dirty="0">
                      <a:solidFill>
                        <a:schemeClr val="tx1">
                          <a:lumMod val="75000"/>
                          <a:lumOff val="25000"/>
                        </a:schemeClr>
                      </a:solidFill>
                      <a:cs typeface="+mn-ea"/>
                      <a:sym typeface="+mn-lt"/>
                    </a:rPr>
                    <a:t>1800</a:t>
                  </a:r>
                  <a:r>
                    <a:rPr lang="zh-CN" altLang="en-US" sz="1100" dirty="0">
                      <a:solidFill>
                        <a:schemeClr val="tx1">
                          <a:lumMod val="75000"/>
                          <a:lumOff val="25000"/>
                        </a:schemeClr>
                      </a:solidFill>
                      <a:cs typeface="+mn-ea"/>
                      <a:sym typeface="+mn-lt"/>
                    </a:rPr>
                    <a:t>秒，</a:t>
                  </a:r>
                  <a:r>
                    <a:rPr lang="zh-CN" altLang="zh-CN" sz="1100" dirty="0">
                      <a:solidFill>
                        <a:schemeClr val="tx1">
                          <a:lumMod val="75000"/>
                          <a:lumOff val="25000"/>
                        </a:schemeClr>
                      </a:solidFill>
                      <a:cs typeface="+mn-ea"/>
                    </a:rPr>
                    <a:t>边特征为一条道路到另一条道路的行驶时间</a:t>
                  </a:r>
                  <a:r>
                    <a:rPr lang="zh-CN" altLang="en-US" sz="1100" dirty="0">
                      <a:solidFill>
                        <a:schemeClr val="tx1">
                          <a:lumMod val="75000"/>
                          <a:lumOff val="25000"/>
                        </a:schemeClr>
                      </a:solidFill>
                      <a:cs typeface="+mn-ea"/>
                    </a:rPr>
                    <a:t>。</a:t>
                  </a:r>
                  <a:endParaRPr lang="zh-CN" altLang="en-US" sz="1100" dirty="0">
                    <a:solidFill>
                      <a:schemeClr val="tx1">
                        <a:lumMod val="75000"/>
                        <a:lumOff val="25000"/>
                      </a:schemeClr>
                    </a:solidFill>
                    <a:cs typeface="+mn-ea"/>
                    <a:sym typeface="+mn-lt"/>
                  </a:endParaRPr>
                </a:p>
              </p:txBody>
            </p:sp>
          </mc:Choice>
          <mc:Fallback xmlns="">
            <p:sp>
              <p:nvSpPr>
                <p:cNvPr id="40" name="矩形 39">
                  <a:extLst>
                    <a:ext uri="{FF2B5EF4-FFF2-40B4-BE49-F238E27FC236}">
                      <a16:creationId xmlns:a16="http://schemas.microsoft.com/office/drawing/2014/main" id="{49F1F143-21D9-EE23-6A59-8DB4D169BCA7}"/>
                    </a:ext>
                  </a:extLst>
                </p:cNvPr>
                <p:cNvSpPr>
                  <a:spLocks noRot="1" noChangeAspect="1" noMove="1" noResize="1" noEditPoints="1" noAdjustHandles="1" noChangeArrowheads="1" noChangeShapeType="1" noTextEdit="1"/>
                </p:cNvSpPr>
                <p:nvPr/>
              </p:nvSpPr>
              <p:spPr>
                <a:xfrm>
                  <a:off x="7762448" y="3563898"/>
                  <a:ext cx="2186586" cy="1040744"/>
                </a:xfrm>
                <a:prstGeom prst="rect">
                  <a:avLst/>
                </a:prstGeom>
                <a:blipFill>
                  <a:blip r:embed="rId6"/>
                  <a:stretch>
                    <a:fillRect b="-2162"/>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521B2311-0B4F-D136-250B-65738014632E}"/>
                </a:ext>
              </a:extLst>
            </p:cNvPr>
            <p:cNvSpPr/>
            <p:nvPr/>
          </p:nvSpPr>
          <p:spPr>
            <a:xfrm>
              <a:off x="7719470" y="3236255"/>
              <a:ext cx="2272542"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时空图</a:t>
              </a:r>
            </a:p>
          </p:txBody>
        </p:sp>
      </p:grpSp>
      <p:sp>
        <p:nvSpPr>
          <p:cNvPr id="43" name="右箭头 86">
            <a:extLst>
              <a:ext uri="{FF2B5EF4-FFF2-40B4-BE49-F238E27FC236}">
                <a16:creationId xmlns:a16="http://schemas.microsoft.com/office/drawing/2014/main" id="{E25CADD9-3F76-1456-676E-1B19E49A7D78}"/>
              </a:ext>
            </a:extLst>
          </p:cNvPr>
          <p:cNvSpPr/>
          <p:nvPr/>
        </p:nvSpPr>
        <p:spPr>
          <a:xfrm rot="10800000" flipH="1" flipV="1">
            <a:off x="5397523" y="308930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加号 45">
            <a:extLst>
              <a:ext uri="{FF2B5EF4-FFF2-40B4-BE49-F238E27FC236}">
                <a16:creationId xmlns:a16="http://schemas.microsoft.com/office/drawing/2014/main" id="{3C28F9B6-8153-0FFE-80A2-BA387CFB06BE}"/>
              </a:ext>
            </a:extLst>
          </p:cNvPr>
          <p:cNvSpPr/>
          <p:nvPr/>
        </p:nvSpPr>
        <p:spPr bwMode="auto">
          <a:xfrm>
            <a:off x="2435952" y="2882079"/>
            <a:ext cx="970675" cy="979438"/>
          </a:xfrm>
          <a:prstGeom prst="mathPlu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latin typeface="+mn-lt"/>
              <a:ea typeface="+mn-ea"/>
            </a:endParaRPr>
          </a:p>
        </p:txBody>
      </p:sp>
      <p:cxnSp>
        <p:nvCxnSpPr>
          <p:cNvPr id="49" name="直接连接符 48">
            <a:extLst>
              <a:ext uri="{FF2B5EF4-FFF2-40B4-BE49-F238E27FC236}">
                <a16:creationId xmlns:a16="http://schemas.microsoft.com/office/drawing/2014/main" id="{D84B467D-ED00-C9ED-6EB9-98048626174B}"/>
              </a:ext>
            </a:extLst>
          </p:cNvPr>
          <p:cNvCxnSpPr>
            <a:cxnSpLocks/>
          </p:cNvCxnSpPr>
          <p:nvPr/>
        </p:nvCxnSpPr>
        <p:spPr>
          <a:xfrm>
            <a:off x="630327" y="610821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772F9E7-57D5-A5C2-D041-C70A6896FA71}"/>
              </a:ext>
            </a:extLst>
          </p:cNvPr>
          <p:cNvSpPr txBox="1"/>
          <p:nvPr/>
        </p:nvSpPr>
        <p:spPr>
          <a:xfrm>
            <a:off x="559002" y="5062193"/>
            <a:ext cx="774452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时空图能够捕捉到道路网络中不同地点和不同时间的关联关系，通过将历史行驶时间与道路网络的拓扑结构相结合，时空图可以更准确地表示不同地点和不同时段之间的交通状况，更好地捕捉到交通流量的时空相关性。</a:t>
            </a:r>
          </a:p>
        </p:txBody>
      </p:sp>
    </p:spTree>
    <p:extLst>
      <p:ext uri="{BB962C8B-B14F-4D97-AF65-F5344CB8AC3E}">
        <p14:creationId xmlns:p14="http://schemas.microsoft.com/office/powerpoint/2010/main" val="3312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par>
                                <p:cTn id="17" presetID="2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par>
                                <p:cTn id="29" presetID="22" presetClass="entr" presetSubtype="8"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par>
                                <p:cTn id="35" presetID="22" presetClass="entr" presetSubtype="8"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fill="hold"/>
                                        <p:tgtEl>
                                          <p:spTgt spid="49"/>
                                        </p:tgtEl>
                                        <p:attrNameLst>
                                          <p:attrName>ppt_x</p:attrName>
                                        </p:attrNameLst>
                                      </p:cBhvr>
                                      <p:tavLst>
                                        <p:tav tm="0">
                                          <p:val>
                                            <p:strVal val="#ppt_x"/>
                                          </p:val>
                                        </p:tav>
                                        <p:tav tm="100000">
                                          <p:val>
                                            <p:strVal val="#ppt_x"/>
                                          </p:val>
                                        </p:tav>
                                      </p:tavLst>
                                    </p:anim>
                                    <p:anim calcmode="lin" valueType="num">
                                      <p:cBhvr additive="base">
                                        <p:cTn id="49" dur="500" fill="hold"/>
                                        <p:tgtEl>
                                          <p:spTgt spid="4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ppt_x"/>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animBg="1"/>
      <p:bldP spid="34" grpId="0" animBg="1"/>
      <p:bldP spid="38" grpId="0" animBg="1"/>
      <p:bldP spid="43" grpId="0" animBg="1"/>
      <p:bldP spid="46"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7303"/>
            <a:ext cx="122544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b="1" dirty="0">
                <a:solidFill>
                  <a:srgbClr val="313D51"/>
                </a:solidFill>
                <a:latin typeface="思源黑体" panose="020B0500000000000000" pitchFamily="34" charset="-122"/>
                <a:ea typeface="思源黑体" panose="020B0500000000000000" pitchFamily="34" charset="-122"/>
              </a:rPr>
              <a:t>BSTVAE</a:t>
            </a:r>
            <a:endParaRPr lang="zh-CN" altLang="en-US" b="1" dirty="0">
              <a:solidFill>
                <a:srgbClr val="313D51"/>
              </a:solidFill>
              <a:latin typeface="思源黑体" panose="020B0500000000000000" pitchFamily="34" charset="-122"/>
              <a:ea typeface="思源黑体" panose="020B0500000000000000" pitchFamily="34" charset="-122"/>
            </a:endParaRPr>
          </a:p>
        </p:txBody>
      </p:sp>
      <p:pic>
        <p:nvPicPr>
          <p:cNvPr id="23" name="图片 22">
            <a:extLst>
              <a:ext uri="{FF2B5EF4-FFF2-40B4-BE49-F238E27FC236}">
                <a16:creationId xmlns:a16="http://schemas.microsoft.com/office/drawing/2014/main" id="{28B388EB-67D3-87C9-257F-E88876E71CB3}"/>
              </a:ext>
            </a:extLst>
          </p:cNvPr>
          <p:cNvPicPr>
            <a:picLocks noChangeAspect="1"/>
          </p:cNvPicPr>
          <p:nvPr/>
        </p:nvPicPr>
        <p:blipFill>
          <a:blip r:embed="rId3"/>
          <a:stretch>
            <a:fillRect/>
          </a:stretch>
        </p:blipFill>
        <p:spPr>
          <a:xfrm>
            <a:off x="411480" y="1485532"/>
            <a:ext cx="8359140" cy="1492772"/>
          </a:xfrm>
          <a:prstGeom prst="rect">
            <a:avLst/>
          </a:prstGeom>
        </p:spPr>
      </p:pic>
      <p:sp>
        <p:nvSpPr>
          <p:cNvPr id="24" name="Rectangle 33">
            <a:extLst>
              <a:ext uri="{FF2B5EF4-FFF2-40B4-BE49-F238E27FC236}">
                <a16:creationId xmlns:a16="http://schemas.microsoft.com/office/drawing/2014/main" id="{3BFC22A3-92BB-0F1D-C432-4EF9FA2F57B7}"/>
              </a:ext>
            </a:extLst>
          </p:cNvPr>
          <p:cNvSpPr/>
          <p:nvPr/>
        </p:nvSpPr>
        <p:spPr>
          <a:xfrm>
            <a:off x="62240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时空图</a:t>
            </a:r>
          </a:p>
        </p:txBody>
      </p:sp>
      <p:sp>
        <p:nvSpPr>
          <p:cNvPr id="25" name="Rectangle 33">
            <a:extLst>
              <a:ext uri="{FF2B5EF4-FFF2-40B4-BE49-F238E27FC236}">
                <a16:creationId xmlns:a16="http://schemas.microsoft.com/office/drawing/2014/main" id="{8EFFCB8D-2A50-089C-A07E-162B6E847683}"/>
              </a:ext>
            </a:extLst>
          </p:cNvPr>
          <p:cNvSpPr/>
          <p:nvPr/>
        </p:nvSpPr>
        <p:spPr>
          <a:xfrm>
            <a:off x="1462314"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Rectangle 33">
            <a:extLst>
              <a:ext uri="{FF2B5EF4-FFF2-40B4-BE49-F238E27FC236}">
                <a16:creationId xmlns:a16="http://schemas.microsoft.com/office/drawing/2014/main" id="{E56DF011-FA34-090C-03F1-364A0A22944A}"/>
              </a:ext>
            </a:extLst>
          </p:cNvPr>
          <p:cNvSpPr/>
          <p:nvPr/>
        </p:nvSpPr>
        <p:spPr>
          <a:xfrm>
            <a:off x="2314040" y="3004331"/>
            <a:ext cx="97779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STGCN</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层</a:t>
            </a: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Rectangle 33">
            <a:extLst>
              <a:ext uri="{FF2B5EF4-FFF2-40B4-BE49-F238E27FC236}">
                <a16:creationId xmlns:a16="http://schemas.microsoft.com/office/drawing/2014/main" id="{08F3B62B-FAA0-BA32-4AFD-EB1A13E8021F}"/>
              </a:ext>
            </a:extLst>
          </p:cNvPr>
          <p:cNvSpPr/>
          <p:nvPr/>
        </p:nvSpPr>
        <p:spPr>
          <a:xfrm>
            <a:off x="3582771"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编码器</a:t>
            </a:r>
          </a:p>
        </p:txBody>
      </p:sp>
      <p:sp>
        <p:nvSpPr>
          <p:cNvPr id="28" name="Rectangle 33">
            <a:extLst>
              <a:ext uri="{FF2B5EF4-FFF2-40B4-BE49-F238E27FC236}">
                <a16:creationId xmlns:a16="http://schemas.microsoft.com/office/drawing/2014/main" id="{5C10CD5B-A790-8063-8489-5D09F78A63F3}"/>
              </a:ext>
            </a:extLst>
          </p:cNvPr>
          <p:cNvSpPr/>
          <p:nvPr/>
        </p:nvSpPr>
        <p:spPr>
          <a:xfrm>
            <a:off x="5947099" y="3004331"/>
            <a:ext cx="67471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解码器</a:t>
            </a:r>
          </a:p>
        </p:txBody>
      </p:sp>
      <p:sp>
        <p:nvSpPr>
          <p:cNvPr id="29" name="Rectangle 33">
            <a:extLst>
              <a:ext uri="{FF2B5EF4-FFF2-40B4-BE49-F238E27FC236}">
                <a16:creationId xmlns:a16="http://schemas.microsoft.com/office/drawing/2014/main" id="{94AE28FE-32F4-814F-F5C5-787C52BE5BA9}"/>
              </a:ext>
            </a:extLst>
          </p:cNvPr>
          <p:cNvSpPr/>
          <p:nvPr/>
        </p:nvSpPr>
        <p:spPr>
          <a:xfrm>
            <a:off x="4511209" y="3004331"/>
            <a:ext cx="1182164"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隐向量空间</a:t>
            </a:r>
          </a:p>
        </p:txBody>
      </p:sp>
      <p:sp>
        <p:nvSpPr>
          <p:cNvPr id="30" name="Rectangle 33">
            <a:extLst>
              <a:ext uri="{FF2B5EF4-FFF2-40B4-BE49-F238E27FC236}">
                <a16:creationId xmlns:a16="http://schemas.microsoft.com/office/drawing/2014/main" id="{611B76AA-667F-4CBB-EB83-27FD1AE29230}"/>
              </a:ext>
            </a:extLst>
          </p:cNvPr>
          <p:cNvSpPr/>
          <p:nvPr/>
        </p:nvSpPr>
        <p:spPr>
          <a:xfrm>
            <a:off x="7681686" y="2978304"/>
            <a:ext cx="977799"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重构时空图</a:t>
            </a:r>
          </a:p>
        </p:txBody>
      </p:sp>
      <p:sp>
        <p:nvSpPr>
          <p:cNvPr id="47" name="Rectangle: Rounded Corners 14">
            <a:extLst>
              <a:ext uri="{FF2B5EF4-FFF2-40B4-BE49-F238E27FC236}">
                <a16:creationId xmlns:a16="http://schemas.microsoft.com/office/drawing/2014/main" id="{D8494C46-A709-CBF3-3D1D-C9A7668F7991}"/>
              </a:ext>
            </a:extLst>
          </p:cNvPr>
          <p:cNvSpPr/>
          <p:nvPr/>
        </p:nvSpPr>
        <p:spPr>
          <a:xfrm>
            <a:off x="1706880" y="3583231"/>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pic>
        <p:nvPicPr>
          <p:cNvPr id="46" name="图片 45">
            <a:extLst>
              <a:ext uri="{FF2B5EF4-FFF2-40B4-BE49-F238E27FC236}">
                <a16:creationId xmlns:a16="http://schemas.microsoft.com/office/drawing/2014/main" id="{B47E2F52-91EB-15A3-091C-2E83358C7D2F}"/>
              </a:ext>
            </a:extLst>
          </p:cNvPr>
          <p:cNvPicPr>
            <a:picLocks noChangeAspect="1"/>
          </p:cNvPicPr>
          <p:nvPr/>
        </p:nvPicPr>
        <p:blipFill>
          <a:blip r:embed="rId4"/>
          <a:stretch>
            <a:fillRect/>
          </a:stretch>
        </p:blipFill>
        <p:spPr>
          <a:xfrm>
            <a:off x="891402" y="3583231"/>
            <a:ext cx="649061" cy="829274"/>
          </a:xfrm>
          <a:prstGeom prst="rect">
            <a:avLst/>
          </a:prstGeom>
        </p:spPr>
      </p:pic>
      <p:sp>
        <p:nvSpPr>
          <p:cNvPr id="51" name="Rectangle 16">
            <a:extLst>
              <a:ext uri="{FF2B5EF4-FFF2-40B4-BE49-F238E27FC236}">
                <a16:creationId xmlns:a16="http://schemas.microsoft.com/office/drawing/2014/main" id="{F4F43247-72A3-926F-0FD9-FB83A309C712}"/>
              </a:ext>
            </a:extLst>
          </p:cNvPr>
          <p:cNvSpPr/>
          <p:nvPr/>
        </p:nvSpPr>
        <p:spPr>
          <a:xfrm>
            <a:off x="1769920" y="3590894"/>
            <a:ext cx="1288787" cy="246230"/>
          </a:xfrm>
          <a:prstGeom prst="rect">
            <a:avLst/>
          </a:prstGeom>
        </p:spPr>
        <p:txBody>
          <a:bodyPr wrap="none" lIns="0" tIns="0" rIns="0" bIns="0" anchor="ctr" anchorCtr="0">
            <a:normAutofit fontScale="97500"/>
          </a:bodyPr>
          <a:lstStyle/>
          <a:p>
            <a:pPr>
              <a:buClr>
                <a:srgbClr val="E24848"/>
              </a:buClr>
            </a:pPr>
            <a:r>
              <a:rPr lang="zh-CN" altLang="en-US" sz="1600" b="1" dirty="0">
                <a:solidFill>
                  <a:schemeClr val="tx1">
                    <a:lumMod val="75000"/>
                    <a:lumOff val="25000"/>
                  </a:schemeClr>
                </a:solidFill>
                <a:cs typeface="+mn-ea"/>
                <a:sym typeface="+mn-lt"/>
              </a:rPr>
              <a:t>时空图卷积层</a:t>
            </a:r>
          </a:p>
        </p:txBody>
      </p:sp>
      <p:sp>
        <p:nvSpPr>
          <p:cNvPr id="52" name="Rectangle: Rounded Corners 14">
            <a:extLst>
              <a:ext uri="{FF2B5EF4-FFF2-40B4-BE49-F238E27FC236}">
                <a16:creationId xmlns:a16="http://schemas.microsoft.com/office/drawing/2014/main" id="{B3517F9D-ED47-BD4A-6B13-9577C122FFC8}"/>
              </a:ext>
            </a:extLst>
          </p:cNvPr>
          <p:cNvSpPr/>
          <p:nvPr/>
        </p:nvSpPr>
        <p:spPr>
          <a:xfrm>
            <a:off x="1706880" y="451181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6" name="Rectangle 16">
            <a:extLst>
              <a:ext uri="{FF2B5EF4-FFF2-40B4-BE49-F238E27FC236}">
                <a16:creationId xmlns:a16="http://schemas.microsoft.com/office/drawing/2014/main" id="{7098143B-6BAD-E38B-88B9-EFEB5E1C6034}"/>
              </a:ext>
            </a:extLst>
          </p:cNvPr>
          <p:cNvSpPr/>
          <p:nvPr/>
        </p:nvSpPr>
        <p:spPr>
          <a:xfrm>
            <a:off x="1769921" y="453644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编码器</a:t>
            </a:r>
          </a:p>
        </p:txBody>
      </p:sp>
      <p:pic>
        <p:nvPicPr>
          <p:cNvPr id="58" name="图片 57">
            <a:extLst>
              <a:ext uri="{FF2B5EF4-FFF2-40B4-BE49-F238E27FC236}">
                <a16:creationId xmlns:a16="http://schemas.microsoft.com/office/drawing/2014/main" id="{7597867D-F1E1-833F-8FE0-556394C2279B}"/>
              </a:ext>
            </a:extLst>
          </p:cNvPr>
          <p:cNvPicPr>
            <a:picLocks noChangeAspect="1"/>
          </p:cNvPicPr>
          <p:nvPr/>
        </p:nvPicPr>
        <p:blipFill>
          <a:blip r:embed="rId5"/>
          <a:stretch>
            <a:fillRect/>
          </a:stretch>
        </p:blipFill>
        <p:spPr>
          <a:xfrm>
            <a:off x="808709" y="4476466"/>
            <a:ext cx="800100" cy="829591"/>
          </a:xfrm>
          <a:prstGeom prst="rect">
            <a:avLst/>
          </a:prstGeom>
        </p:spPr>
      </p:pic>
      <p:pic>
        <p:nvPicPr>
          <p:cNvPr id="60" name="图片 59">
            <a:extLst>
              <a:ext uri="{FF2B5EF4-FFF2-40B4-BE49-F238E27FC236}">
                <a16:creationId xmlns:a16="http://schemas.microsoft.com/office/drawing/2014/main" id="{8649E423-7462-24AB-3917-0417B47FA681}"/>
              </a:ext>
            </a:extLst>
          </p:cNvPr>
          <p:cNvPicPr>
            <a:picLocks noChangeAspect="1"/>
          </p:cNvPicPr>
          <p:nvPr/>
        </p:nvPicPr>
        <p:blipFill>
          <a:blip r:embed="rId6"/>
          <a:stretch>
            <a:fillRect/>
          </a:stretch>
        </p:blipFill>
        <p:spPr>
          <a:xfrm>
            <a:off x="803405" y="5416149"/>
            <a:ext cx="800100" cy="818050"/>
          </a:xfrm>
          <a:prstGeom prst="rect">
            <a:avLst/>
          </a:prstGeom>
        </p:spPr>
      </p:pic>
      <p:sp>
        <p:nvSpPr>
          <p:cNvPr id="61" name="Rectangle: Rounded Corners 14">
            <a:extLst>
              <a:ext uri="{FF2B5EF4-FFF2-40B4-BE49-F238E27FC236}">
                <a16:creationId xmlns:a16="http://schemas.microsoft.com/office/drawing/2014/main" id="{933AC981-607D-2609-11DA-5C45E9EFBE6B}"/>
              </a:ext>
            </a:extLst>
          </p:cNvPr>
          <p:cNvSpPr/>
          <p:nvPr/>
        </p:nvSpPr>
        <p:spPr>
          <a:xfrm>
            <a:off x="1706880" y="5442687"/>
            <a:ext cx="6469380" cy="829310"/>
          </a:xfrm>
          <a:prstGeom prst="roundRect">
            <a:avLst>
              <a:gd name="adj" fmla="val 0"/>
            </a:avLst>
          </a:prstGeom>
          <a:solidFill>
            <a:srgbClr val="036EB8">
              <a:alpha val="1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3" name="Rectangle 16">
            <a:extLst>
              <a:ext uri="{FF2B5EF4-FFF2-40B4-BE49-F238E27FC236}">
                <a16:creationId xmlns:a16="http://schemas.microsoft.com/office/drawing/2014/main" id="{131593EF-7EF8-56D5-1A37-BC30F0A597AF}"/>
              </a:ext>
            </a:extLst>
          </p:cNvPr>
          <p:cNvSpPr/>
          <p:nvPr/>
        </p:nvSpPr>
        <p:spPr>
          <a:xfrm>
            <a:off x="1769921" y="5467313"/>
            <a:ext cx="1288787" cy="246230"/>
          </a:xfrm>
          <a:prstGeom prst="rect">
            <a:avLst/>
          </a:prstGeom>
        </p:spPr>
        <p:txBody>
          <a:bodyPr wrap="none" lIns="0" tIns="0" rIns="0" bIns="0" anchor="ctr" anchorCtr="0">
            <a:normAutofit fontScale="97500"/>
          </a:bodyPr>
          <a:lstStyle/>
          <a:p>
            <a:pPr>
              <a:buClr>
                <a:srgbClr val="E24848"/>
              </a:buClr>
            </a:pPr>
            <a:r>
              <a:rPr lang="en-US" altLang="zh-CN" sz="1600" b="1" dirty="0">
                <a:solidFill>
                  <a:schemeClr val="tx1">
                    <a:lumMod val="75000"/>
                    <a:lumOff val="25000"/>
                  </a:schemeClr>
                </a:solidFill>
                <a:cs typeface="+mn-ea"/>
                <a:sym typeface="+mn-lt"/>
              </a:rPr>
              <a:t>VAE-</a:t>
            </a:r>
            <a:r>
              <a:rPr lang="zh-CN" altLang="en-US" sz="1600" b="1" dirty="0">
                <a:solidFill>
                  <a:schemeClr val="tx1">
                    <a:lumMod val="75000"/>
                    <a:lumOff val="25000"/>
                  </a:schemeClr>
                </a:solidFill>
                <a:cs typeface="+mn-ea"/>
                <a:sym typeface="+mn-lt"/>
              </a:rPr>
              <a:t>解码器</a:t>
            </a:r>
          </a:p>
        </p:txBody>
      </p:sp>
      <p:sp>
        <p:nvSpPr>
          <p:cNvPr id="64" name="文本框 63">
            <a:extLst>
              <a:ext uri="{FF2B5EF4-FFF2-40B4-BE49-F238E27FC236}">
                <a16:creationId xmlns:a16="http://schemas.microsoft.com/office/drawing/2014/main" id="{4E6733C6-23CB-C3FD-1155-B829FD9381A4}"/>
              </a:ext>
            </a:extLst>
          </p:cNvPr>
          <p:cNvSpPr txBox="1"/>
          <p:nvPr/>
        </p:nvSpPr>
        <p:spPr>
          <a:xfrm>
            <a:off x="1696716" y="380935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时空图卷积网络（</a:t>
            </a:r>
            <a:r>
              <a:rPr lang="en-US" altLang="zh-CN" sz="1100" dirty="0">
                <a:latin typeface="微软雅黑" panose="020B0503020204020204" pitchFamily="34" charset="-122"/>
                <a:ea typeface="微软雅黑" panose="020B0503020204020204" pitchFamily="34" charset="-122"/>
              </a:rPr>
              <a:t>STGCN</a:t>
            </a:r>
            <a:r>
              <a:rPr lang="zh-CN" altLang="en-US" sz="1100" dirty="0">
                <a:latin typeface="微软雅黑" panose="020B0503020204020204" pitchFamily="34" charset="-122"/>
                <a:ea typeface="微软雅黑" panose="020B0503020204020204" pitchFamily="34" charset="-122"/>
              </a:rPr>
              <a:t>）用于在图结构中捕捉交通网络中的时空依赖关系，</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的基本思想是将每个节点的特征与其邻居的特征结合起来，以捕获局部结构信息。在交通网络中，</a:t>
            </a:r>
            <a:r>
              <a:rPr lang="en-US" altLang="zh-CN" sz="1100" dirty="0" err="1">
                <a:latin typeface="微软雅黑" panose="020B0503020204020204" pitchFamily="34" charset="-122"/>
                <a:ea typeface="微软雅黑" panose="020B0503020204020204" pitchFamily="34" charset="-122"/>
              </a:rPr>
              <a:t>FeaStConv</a:t>
            </a:r>
            <a:r>
              <a:rPr lang="zh-CN" altLang="en-US" sz="1100" dirty="0">
                <a:latin typeface="微软雅黑" panose="020B0503020204020204" pitchFamily="34" charset="-122"/>
                <a:ea typeface="微软雅黑" panose="020B0503020204020204" pitchFamily="34" charset="-122"/>
              </a:rPr>
              <a:t>可以提取道路网络中各个路段的时空特征。</a:t>
            </a:r>
          </a:p>
        </p:txBody>
      </p:sp>
      <p:sp>
        <p:nvSpPr>
          <p:cNvPr id="65" name="文本框 64">
            <a:extLst>
              <a:ext uri="{FF2B5EF4-FFF2-40B4-BE49-F238E27FC236}">
                <a16:creationId xmlns:a16="http://schemas.microsoft.com/office/drawing/2014/main" id="{0253E27E-29F5-40ED-78D1-886B0552119D}"/>
              </a:ext>
            </a:extLst>
          </p:cNvPr>
          <p:cNvSpPr txBox="1"/>
          <p:nvPr/>
        </p:nvSpPr>
        <p:spPr>
          <a:xfrm>
            <a:off x="1696716" y="4802140"/>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在</a:t>
            </a:r>
            <a:r>
              <a:rPr lang="en-US" altLang="zh-CN" sz="1100" dirty="0">
                <a:latin typeface="微软雅黑" panose="020B0503020204020204" pitchFamily="34" charset="-122"/>
                <a:ea typeface="微软雅黑" panose="020B0503020204020204" pitchFamily="34" charset="-122"/>
              </a:rPr>
              <a:t>BSTVAE</a:t>
            </a:r>
            <a:r>
              <a:rPr lang="zh-CN" altLang="en-US" sz="1100" dirty="0">
                <a:latin typeface="微软雅黑" panose="020B0503020204020204" pitchFamily="34" charset="-122"/>
                <a:ea typeface="微软雅黑" panose="020B0503020204020204" pitchFamily="34" charset="-122"/>
              </a:rPr>
              <a:t>模型中，编码器部分是基于贝叶斯图卷积的神经网络，其目的是将输入的时空特征映射到一个潜在空间，从而捕获交通网络中的不确定性信息。</a:t>
            </a:r>
          </a:p>
        </p:txBody>
      </p:sp>
      <p:sp>
        <p:nvSpPr>
          <p:cNvPr id="66" name="文本框 65">
            <a:extLst>
              <a:ext uri="{FF2B5EF4-FFF2-40B4-BE49-F238E27FC236}">
                <a16:creationId xmlns:a16="http://schemas.microsoft.com/office/drawing/2014/main" id="{8DED0CBA-2627-E5EC-5C52-CE52FD715222}"/>
              </a:ext>
            </a:extLst>
          </p:cNvPr>
          <p:cNvSpPr txBox="1"/>
          <p:nvPr/>
        </p:nvSpPr>
        <p:spPr>
          <a:xfrm>
            <a:off x="1696716" y="5754594"/>
            <a:ext cx="6347460" cy="545476"/>
          </a:xfrm>
          <a:prstGeom prst="rect">
            <a:avLst/>
          </a:prstGeom>
          <a:noFill/>
        </p:spPr>
        <p:txBody>
          <a:bodyPr wrap="square" rtlCol="0">
            <a:noAutofit/>
          </a:bodyPr>
          <a:lstStyle/>
          <a:p>
            <a:pPr algn="just"/>
            <a:r>
              <a:rPr lang="zh-CN" altLang="en-US" sz="1100" dirty="0">
                <a:latin typeface="微软雅黑" panose="020B0503020204020204" pitchFamily="34" charset="-122"/>
                <a:ea typeface="微软雅黑" panose="020B0503020204020204" pitchFamily="34" charset="-122"/>
              </a:rPr>
              <a:t>解码器部分负责从学到的潜在变量</a:t>
            </a:r>
            <a:r>
              <a:rPr lang="en-US" altLang="zh-CN" sz="1100" dirty="0">
                <a:latin typeface="微软雅黑" panose="020B0503020204020204" pitchFamily="34" charset="-122"/>
                <a:ea typeface="微软雅黑" panose="020B0503020204020204" pitchFamily="34" charset="-122"/>
              </a:rPr>
              <a:t>z</a:t>
            </a:r>
            <a:r>
              <a:rPr lang="zh-CN" altLang="en-US" sz="1100" dirty="0">
                <a:latin typeface="微软雅黑" panose="020B0503020204020204" pitchFamily="34" charset="-122"/>
                <a:ea typeface="微软雅黑" panose="020B0503020204020204" pitchFamily="34" charset="-122"/>
              </a:rPr>
              <a:t>恢复出原始输入特征</a:t>
            </a:r>
            <a:r>
              <a:rPr lang="en-US" altLang="zh-CN" sz="1100" dirty="0">
                <a:latin typeface="微软雅黑" panose="020B0503020204020204" pitchFamily="34" charset="-122"/>
                <a:ea typeface="微软雅黑" panose="020B0503020204020204" pitchFamily="34" charset="-122"/>
              </a:rPr>
              <a:t>x</a:t>
            </a:r>
            <a:r>
              <a:rPr lang="zh-CN" altLang="en-US" sz="1100" dirty="0">
                <a:latin typeface="微软雅黑" panose="020B0503020204020204" pitchFamily="34" charset="-122"/>
                <a:ea typeface="微软雅黑" panose="020B0503020204020204" pitchFamily="34" charset="-122"/>
              </a:rPr>
              <a:t>。解码器采用贝叶斯图卷积（</a:t>
            </a:r>
            <a:r>
              <a:rPr lang="en-US" altLang="zh-CN" sz="1100" dirty="0">
                <a:latin typeface="微软雅黑" panose="020B0503020204020204" pitchFamily="34" charset="-122"/>
                <a:ea typeface="微软雅黑" panose="020B0503020204020204" pitchFamily="34" charset="-122"/>
              </a:rPr>
              <a:t>Bayesian GCN</a:t>
            </a:r>
            <a:r>
              <a:rPr lang="zh-CN" altLang="en-US" sz="1100" dirty="0">
                <a:latin typeface="微软雅黑" panose="020B0503020204020204" pitchFamily="34" charset="-122"/>
                <a:ea typeface="微软雅黑" panose="020B0503020204020204" pitchFamily="34" charset="-122"/>
              </a:rPr>
              <a:t>）来实现，将潜在变量映射回原始特征空间。</a:t>
            </a:r>
          </a:p>
        </p:txBody>
      </p:sp>
    </p:spTree>
    <p:extLst>
      <p:ext uri="{BB962C8B-B14F-4D97-AF65-F5344CB8AC3E}">
        <p14:creationId xmlns:p14="http://schemas.microsoft.com/office/powerpoint/2010/main" val="97047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additive="base">
                                        <p:cTn id="63" dur="500" fill="hold"/>
                                        <p:tgtEl>
                                          <p:spTgt spid="58"/>
                                        </p:tgtEl>
                                        <p:attrNameLst>
                                          <p:attrName>ppt_x</p:attrName>
                                        </p:attrNameLst>
                                      </p:cBhvr>
                                      <p:tavLst>
                                        <p:tav tm="0">
                                          <p:val>
                                            <p:strVal val="#ppt_x"/>
                                          </p:val>
                                        </p:tav>
                                        <p:tav tm="100000">
                                          <p:val>
                                            <p:strVal val="#ppt_x"/>
                                          </p:val>
                                        </p:tav>
                                      </p:tavLst>
                                    </p:anim>
                                    <p:anim calcmode="lin" valueType="num">
                                      <p:cBhvr additive="base">
                                        <p:cTn id="64" dur="500" fill="hold"/>
                                        <p:tgtEl>
                                          <p:spTgt spid="5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ppt_x"/>
                                          </p:val>
                                        </p:tav>
                                        <p:tav tm="100000">
                                          <p:val>
                                            <p:strVal val="#ppt_x"/>
                                          </p:val>
                                        </p:tav>
                                      </p:tavLst>
                                    </p:anim>
                                    <p:anim calcmode="lin" valueType="num">
                                      <p:cBhvr additive="base">
                                        <p:cTn id="76" dur="500" fill="hold"/>
                                        <p:tgtEl>
                                          <p:spTgt spid="6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additive="base">
                                        <p:cTn id="79" dur="500" fill="hold"/>
                                        <p:tgtEl>
                                          <p:spTgt spid="64"/>
                                        </p:tgtEl>
                                        <p:attrNameLst>
                                          <p:attrName>ppt_x</p:attrName>
                                        </p:attrNameLst>
                                      </p:cBhvr>
                                      <p:tavLst>
                                        <p:tav tm="0">
                                          <p:val>
                                            <p:strVal val="#ppt_x"/>
                                          </p:val>
                                        </p:tav>
                                        <p:tav tm="100000">
                                          <p:val>
                                            <p:strVal val="#ppt_x"/>
                                          </p:val>
                                        </p:tav>
                                      </p:tavLst>
                                    </p:anim>
                                    <p:anim calcmode="lin" valueType="num">
                                      <p:cBhvr additive="base">
                                        <p:cTn id="80" dur="500" fill="hold"/>
                                        <p:tgtEl>
                                          <p:spTgt spid="6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ppt_x"/>
                                          </p:val>
                                        </p:tav>
                                        <p:tav tm="100000">
                                          <p:val>
                                            <p:strVal val="#ppt_x"/>
                                          </p:val>
                                        </p:tav>
                                      </p:tavLst>
                                    </p:anim>
                                    <p:anim calcmode="lin" valueType="num">
                                      <p:cBhvr additive="base">
                                        <p:cTn id="84" dur="500" fill="hold"/>
                                        <p:tgtEl>
                                          <p:spTgt spid="6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additive="base">
                                        <p:cTn id="87" dur="500" fill="hold"/>
                                        <p:tgtEl>
                                          <p:spTgt spid="66"/>
                                        </p:tgtEl>
                                        <p:attrNameLst>
                                          <p:attrName>ppt_x</p:attrName>
                                        </p:attrNameLst>
                                      </p:cBhvr>
                                      <p:tavLst>
                                        <p:tav tm="0">
                                          <p:val>
                                            <p:strVal val="#ppt_x"/>
                                          </p:val>
                                        </p:tav>
                                        <p:tav tm="100000">
                                          <p:val>
                                            <p:strVal val="#ppt_x"/>
                                          </p:val>
                                        </p:tav>
                                      </p:tavLst>
                                    </p:anim>
                                    <p:anim calcmode="lin" valueType="num">
                                      <p:cBhvr additive="base">
                                        <p:cTn id="8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25" grpId="0"/>
      <p:bldP spid="26" grpId="0"/>
      <p:bldP spid="27" grpId="0"/>
      <p:bldP spid="28" grpId="0"/>
      <p:bldP spid="29" grpId="0"/>
      <p:bldP spid="30" grpId="0"/>
      <p:bldP spid="47" grpId="0" animBg="1"/>
      <p:bldP spid="51" grpId="0"/>
      <p:bldP spid="52" grpId="0" animBg="1"/>
      <p:bldP spid="56" grpId="0"/>
      <p:bldP spid="61" grpId="0" animBg="1"/>
      <p:bldP spid="63" grpId="0"/>
      <p:bldP spid="64" grpId="0"/>
      <p:bldP spid="65"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3.1 </a:t>
            </a:r>
            <a:r>
              <a:rPr lang="zh-CN" altLang="en-US" dirty="0"/>
              <a:t>贝叶斯时空图变分自编码器的道路行驶时间预测模型</a:t>
            </a:r>
            <a:endParaRPr lang="zh-CN" altLang="en-US" dirty="0">
              <a:sym typeface="微软雅黑" panose="020B0503020204020204" pitchFamily="34" charset="-122"/>
            </a:endParaRP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Freeform 115">
            <a:extLst>
              <a:ext uri="{FF2B5EF4-FFF2-40B4-BE49-F238E27FC236}">
                <a16:creationId xmlns:a16="http://schemas.microsoft.com/office/drawing/2014/main" id="{186FB4CD-6B9A-2D03-64B6-FA2213E0E1F5}"/>
              </a:ext>
            </a:extLst>
          </p:cNvPr>
          <p:cNvSpPr/>
          <p:nvPr/>
        </p:nvSpPr>
        <p:spPr bwMode="auto">
          <a:xfrm>
            <a:off x="359448" y="5318348"/>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4" name="Rectangle 33">
            <a:extLst>
              <a:ext uri="{FF2B5EF4-FFF2-40B4-BE49-F238E27FC236}">
                <a16:creationId xmlns:a16="http://schemas.microsoft.com/office/drawing/2014/main" id="{C454A1CD-0FAF-9C63-7243-9F06A5AB4ACC}"/>
              </a:ext>
            </a:extLst>
          </p:cNvPr>
          <p:cNvSpPr/>
          <p:nvPr/>
        </p:nvSpPr>
        <p:spPr>
          <a:xfrm>
            <a:off x="475536" y="5199981"/>
            <a:ext cx="8229600" cy="337015"/>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生成器尝试产生看起来与真实行驶时间数据相似的数据。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8">
            <a:extLst>
              <a:ext uri="{FF2B5EF4-FFF2-40B4-BE49-F238E27FC236}">
                <a16:creationId xmlns:a16="http://schemas.microsoft.com/office/drawing/2014/main" id="{4BE04C0B-7E12-8AE7-061E-2753D97A365B}"/>
              </a:ext>
            </a:extLst>
          </p:cNvPr>
          <p:cNvSpPr txBox="1"/>
          <p:nvPr/>
        </p:nvSpPr>
        <p:spPr>
          <a:xfrm>
            <a:off x="603351" y="1142754"/>
            <a:ext cx="1537869"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生成对抗网络</a:t>
            </a:r>
          </a:p>
        </p:txBody>
      </p:sp>
      <p:sp>
        <p:nvSpPr>
          <p:cNvPr id="16" name="Freeform 115">
            <a:extLst>
              <a:ext uri="{FF2B5EF4-FFF2-40B4-BE49-F238E27FC236}">
                <a16:creationId xmlns:a16="http://schemas.microsoft.com/office/drawing/2014/main" id="{F8EF17AF-60EA-246C-7998-C6EC8589C6AF}"/>
              </a:ext>
            </a:extLst>
          </p:cNvPr>
          <p:cNvSpPr/>
          <p:nvPr/>
        </p:nvSpPr>
        <p:spPr bwMode="auto">
          <a:xfrm>
            <a:off x="359448" y="5771725"/>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17" name="Rectangle 33">
            <a:extLst>
              <a:ext uri="{FF2B5EF4-FFF2-40B4-BE49-F238E27FC236}">
                <a16:creationId xmlns:a16="http://schemas.microsoft.com/office/drawing/2014/main" id="{EBD2EE1F-1159-6EDB-BAC8-AAB66F0E3FE2}"/>
              </a:ext>
            </a:extLst>
          </p:cNvPr>
          <p:cNvSpPr/>
          <p:nvPr/>
        </p:nvSpPr>
        <p:spPr>
          <a:xfrm>
            <a:off x="475536" y="5663006"/>
            <a:ext cx="8229600" cy="606320"/>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判别器的任务是尽可能区分生成的数据和真实数据。通过这种方式可以进一步优化预测模型，使预测结果更接近真实的行驶时间数据。</a:t>
            </a:r>
          </a:p>
        </p:txBody>
      </p:sp>
      <p:pic>
        <p:nvPicPr>
          <p:cNvPr id="19" name="图片 18">
            <a:extLst>
              <a:ext uri="{FF2B5EF4-FFF2-40B4-BE49-F238E27FC236}">
                <a16:creationId xmlns:a16="http://schemas.microsoft.com/office/drawing/2014/main" id="{DC332EA5-2B9F-5606-3E6F-BF4787A3994C}"/>
              </a:ext>
            </a:extLst>
          </p:cNvPr>
          <p:cNvPicPr>
            <a:picLocks noChangeAspect="1"/>
          </p:cNvPicPr>
          <p:nvPr/>
        </p:nvPicPr>
        <p:blipFill>
          <a:blip r:embed="rId3"/>
          <a:stretch>
            <a:fillRect/>
          </a:stretch>
        </p:blipFill>
        <p:spPr>
          <a:xfrm>
            <a:off x="1306007" y="1634989"/>
            <a:ext cx="7124131" cy="3142545"/>
          </a:xfrm>
          <a:prstGeom prst="rect">
            <a:avLst/>
          </a:prstGeom>
        </p:spPr>
      </p:pic>
      <p:sp>
        <p:nvSpPr>
          <p:cNvPr id="20" name="Rectangle 33">
            <a:extLst>
              <a:ext uri="{FF2B5EF4-FFF2-40B4-BE49-F238E27FC236}">
                <a16:creationId xmlns:a16="http://schemas.microsoft.com/office/drawing/2014/main" id="{ACA330BA-9F23-5857-3FD6-4E8E915E8C1E}"/>
              </a:ext>
            </a:extLst>
          </p:cNvPr>
          <p:cNvSpPr/>
          <p:nvPr/>
        </p:nvSpPr>
        <p:spPr>
          <a:xfrm>
            <a:off x="2736956" y="4775611"/>
            <a:ext cx="3415327"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对抗网络</a:t>
            </a:r>
          </a:p>
        </p:txBody>
      </p:sp>
    </p:spTree>
    <p:extLst>
      <p:ext uri="{BB962C8B-B14F-4D97-AF65-F5344CB8AC3E}">
        <p14:creationId xmlns:p14="http://schemas.microsoft.com/office/powerpoint/2010/main" val="28240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3" grpId="0"/>
      <p:bldP spid="16" grpId="0" animBg="1"/>
      <p:bldP spid="17"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3.2 </a:t>
            </a:r>
            <a:r>
              <a:rPr lang="zh-CN" altLang="en-US" dirty="0">
                <a:sym typeface="微软雅黑" panose="020B0503020204020204" pitchFamily="34" charset="-122"/>
              </a:rPr>
              <a:t>实验设置</a:t>
            </a:r>
          </a:p>
        </p:txBody>
      </p:sp>
      <p:sp>
        <p:nvSpPr>
          <p:cNvPr id="8" name="Rectangle 90">
            <a:extLst>
              <a:ext uri="{FF2B5EF4-FFF2-40B4-BE49-F238E27FC236}">
                <a16:creationId xmlns:a16="http://schemas.microsoft.com/office/drawing/2014/main" id="{9F03B35C-38CB-CE2B-85F7-D263D9BB58DA}"/>
              </a:ext>
            </a:extLst>
          </p:cNvPr>
          <p:cNvSpPr>
            <a:spLocks noChangeArrowheads="1"/>
          </p:cNvSpPr>
          <p:nvPr/>
        </p:nvSpPr>
        <p:spPr bwMode="auto">
          <a:xfrm>
            <a:off x="1356049" y="27743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Freeform 115">
            <a:extLst>
              <a:ext uri="{FF2B5EF4-FFF2-40B4-BE49-F238E27FC236}">
                <a16:creationId xmlns:a16="http://schemas.microsoft.com/office/drawing/2014/main" id="{39D390E7-8893-B979-3D6F-95C81785D056}"/>
              </a:ext>
            </a:extLst>
          </p:cNvPr>
          <p:cNvSpPr/>
          <p:nvPr/>
        </p:nvSpPr>
        <p:spPr bwMode="auto">
          <a:xfrm>
            <a:off x="361950" y="1262870"/>
            <a:ext cx="154188" cy="145122"/>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23" name="Rectangle 33">
            <a:extLst>
              <a:ext uri="{FF2B5EF4-FFF2-40B4-BE49-F238E27FC236}">
                <a16:creationId xmlns:a16="http://schemas.microsoft.com/office/drawing/2014/main" id="{FCE9E312-0C7D-C2AE-D706-AD99398CFA43}"/>
              </a:ext>
            </a:extLst>
          </p:cNvPr>
          <p:cNvSpPr/>
          <p:nvPr/>
        </p:nvSpPr>
        <p:spPr>
          <a:xfrm>
            <a:off x="516138" y="1172055"/>
            <a:ext cx="8229599" cy="1414233"/>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本实验在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Google </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Colab</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平台上进行，使用的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型号为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NVIDIA V100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，显存为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32G</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，深度学习框架采用</a:t>
            </a:r>
            <a:r>
              <a:rPr lang="en-US" altLang="zh-CN" sz="1400" kern="0" dirty="0" err="1">
                <a:solidFill>
                  <a:schemeClr val="tx1">
                    <a:lumMod val="75000"/>
                    <a:lumOff val="25000"/>
                  </a:schemeClr>
                </a:solidFill>
                <a:latin typeface="微软雅黑" panose="020B0503020204020204" pitchFamily="34" charset="-122"/>
                <a:ea typeface="微软雅黑" panose="020B0503020204020204" pitchFamily="34" charset="-122"/>
              </a:rPr>
              <a:t>PyTorch</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1.12</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版本为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11.6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，这种环境配置能够为实验提供足够的计算资源，以确保模型能够高效地进行训练和评估。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轨迹数据为葡萄牙波尔图市从</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月到</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月某出租车运营公司的开放数据集，数据集包括</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1,710,666</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条真实出租车轨迹数据，共计</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83,409,193</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个轨迹点，地图数据为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OpenStreetMap</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提供的葡萄牙波尔图市的</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地图数据。</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22D3414-EC4E-75B0-2D95-2FAD97B6C3D1}"/>
              </a:ext>
            </a:extLst>
          </p:cNvPr>
          <p:cNvPicPr>
            <a:picLocks noChangeAspect="1"/>
          </p:cNvPicPr>
          <p:nvPr/>
        </p:nvPicPr>
        <p:blipFill>
          <a:blip r:embed="rId3"/>
          <a:stretch>
            <a:fillRect/>
          </a:stretch>
        </p:blipFill>
        <p:spPr>
          <a:xfrm>
            <a:off x="316173" y="2677103"/>
            <a:ext cx="8511654" cy="3217401"/>
          </a:xfrm>
          <a:prstGeom prst="rect">
            <a:avLst/>
          </a:prstGeom>
        </p:spPr>
      </p:pic>
      <p:sp>
        <p:nvSpPr>
          <p:cNvPr id="5" name="Rectangle 33">
            <a:extLst>
              <a:ext uri="{FF2B5EF4-FFF2-40B4-BE49-F238E27FC236}">
                <a16:creationId xmlns:a16="http://schemas.microsoft.com/office/drawing/2014/main" id="{3A22A92C-414A-FEF9-D0BD-8DDC26582707}"/>
              </a:ext>
            </a:extLst>
          </p:cNvPr>
          <p:cNvSpPr/>
          <p:nvPr/>
        </p:nvSpPr>
        <p:spPr>
          <a:xfrm>
            <a:off x="2864336" y="5894504"/>
            <a:ext cx="3415327"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Google </a:t>
            </a:r>
            <a:r>
              <a:rPr lang="en-US" altLang="zh-CN" sz="1200" kern="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Colab</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5460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7" name="Freeform 115"/>
          <p:cNvSpPr/>
          <p:nvPr/>
        </p:nvSpPr>
        <p:spPr bwMode="auto">
          <a:xfrm>
            <a:off x="404928"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pic>
        <p:nvPicPr>
          <p:cNvPr id="4" name="图片 3" descr="图表, 直方图&#10;&#10;描述已自动生成">
            <a:extLst>
              <a:ext uri="{FF2B5EF4-FFF2-40B4-BE49-F238E27FC236}">
                <a16:creationId xmlns:a16="http://schemas.microsoft.com/office/drawing/2014/main" id="{2D064BA8-E913-A17E-DEBE-0B169F4951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5" t="7318" r="8573" b="1720"/>
          <a:stretch/>
        </p:blipFill>
        <p:spPr>
          <a:xfrm>
            <a:off x="741346" y="1667627"/>
            <a:ext cx="3543300" cy="2849881"/>
          </a:xfrm>
          <a:prstGeom prst="rect">
            <a:avLst/>
          </a:prstGeom>
        </p:spPr>
      </p:pic>
      <p:pic>
        <p:nvPicPr>
          <p:cNvPr id="10" name="图片 9" descr="图片包含 图表&#10;&#10;描述已自动生成">
            <a:extLst>
              <a:ext uri="{FF2B5EF4-FFF2-40B4-BE49-F238E27FC236}">
                <a16:creationId xmlns:a16="http://schemas.microsoft.com/office/drawing/2014/main" id="{CB5A1F07-E9C4-C596-1F5C-8D45CF2D3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594085"/>
            <a:ext cx="3668347" cy="2957713"/>
          </a:xfrm>
          <a:prstGeom prst="rect">
            <a:avLst/>
          </a:prstGeom>
        </p:spPr>
      </p:pic>
      <p:sp>
        <p:nvSpPr>
          <p:cNvPr id="5" name="文本框 4">
            <a:extLst>
              <a:ext uri="{FF2B5EF4-FFF2-40B4-BE49-F238E27FC236}">
                <a16:creationId xmlns:a16="http://schemas.microsoft.com/office/drawing/2014/main" id="{60C2F9C5-3233-7C52-AF6B-771F921F7EA4}"/>
              </a:ext>
            </a:extLst>
          </p:cNvPr>
          <p:cNvSpPr txBox="1"/>
          <p:nvPr/>
        </p:nvSpPr>
        <p:spPr>
          <a:xfrm>
            <a:off x="552450" y="4437053"/>
            <a:ext cx="3892449" cy="1683538"/>
          </a:xfrm>
          <a:prstGeom prst="rect">
            <a:avLst/>
          </a:prstGeom>
          <a:noFill/>
        </p:spPr>
        <p:txBody>
          <a:bodyPr wrap="square">
            <a:spAutoFit/>
          </a:bodyPr>
          <a:lstStyle/>
          <a:p>
            <a:pPr algn="just">
              <a:lnSpc>
                <a:spcPct val="125000"/>
              </a:lnSpc>
              <a:defRPr/>
            </a:pP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蓝色线表示真实行驶时间分布，黄色线以及其他颜色线分别表示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模型以及其他参与对比模型的预测行驶时间分布，从图像上可以看出，黄色线相较于其他线更靠近蓝色线，说明模型能够很好地捕捉到真实行驶时间的分布特性，</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模型在整体预测性能上表现出色。</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Freeform 115">
            <a:extLst>
              <a:ext uri="{FF2B5EF4-FFF2-40B4-BE49-F238E27FC236}">
                <a16:creationId xmlns:a16="http://schemas.microsoft.com/office/drawing/2014/main" id="{D5D1AA62-1E9D-F0E7-FC9F-F1BFC2A9584A}"/>
              </a:ext>
            </a:extLst>
          </p:cNvPr>
          <p:cNvSpPr/>
          <p:nvPr/>
        </p:nvSpPr>
        <p:spPr bwMode="auto">
          <a:xfrm>
            <a:off x="4551579" y="455029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8" name="文本框 7">
            <a:extLst>
              <a:ext uri="{FF2B5EF4-FFF2-40B4-BE49-F238E27FC236}">
                <a16:creationId xmlns:a16="http://schemas.microsoft.com/office/drawing/2014/main" id="{4788CAEE-EF35-ED4D-5781-48148D658A9A}"/>
              </a:ext>
            </a:extLst>
          </p:cNvPr>
          <p:cNvSpPr txBox="1"/>
          <p:nvPr/>
        </p:nvSpPr>
        <p:spPr>
          <a:xfrm>
            <a:off x="4699101" y="4437053"/>
            <a:ext cx="3892449"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上图展示了若干个道路的</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真实行驶时间与预测行驶时间</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的折线图。从图像中可以观察到，预测行驶时间与真实行驶时间之间存在相同的趋势，并且几乎一致。这进一步说明了</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模型在具体道路上的行驶时间预测方面具有较高的准确性。</a:t>
            </a:r>
          </a:p>
        </p:txBody>
      </p:sp>
      <p:sp>
        <p:nvSpPr>
          <p:cNvPr id="3" name="TextBox 28">
            <a:extLst>
              <a:ext uri="{FF2B5EF4-FFF2-40B4-BE49-F238E27FC236}">
                <a16:creationId xmlns:a16="http://schemas.microsoft.com/office/drawing/2014/main" id="{016442A4-8A27-8CE9-DE6B-FE40CB03FDB7}"/>
              </a:ext>
            </a:extLst>
          </p:cNvPr>
          <p:cNvSpPr txBox="1"/>
          <p:nvPr/>
        </p:nvSpPr>
        <p:spPr>
          <a:xfrm>
            <a:off x="478689" y="1018048"/>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累计分布函数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animBg="1"/>
      <p:bldP spid="8"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1.1</a:t>
            </a:r>
            <a:r>
              <a:rPr lang="zh-CN" altLang="en-US" dirty="0">
                <a:sym typeface="微软雅黑" panose="020B0503020204020204" pitchFamily="34" charset="-122"/>
              </a:rPr>
              <a:t> 研究背景与意义</a:t>
            </a:r>
          </a:p>
        </p:txBody>
      </p:sp>
      <p:sp>
        <p:nvSpPr>
          <p:cNvPr id="14" name="Rectangle 33"/>
          <p:cNvSpPr/>
          <p:nvPr/>
        </p:nvSpPr>
        <p:spPr>
          <a:xfrm>
            <a:off x="291153" y="4065662"/>
            <a:ext cx="3219032" cy="2491451"/>
          </a:xfrm>
          <a:prstGeom prst="rect">
            <a:avLst/>
          </a:prstGeom>
        </p:spPr>
        <p:txBody>
          <a:bodyPr wrap="square">
            <a:spAutoFit/>
          </a:bodyPr>
          <a:lstStyle/>
          <a:p>
            <a:pPr>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对于城市道路行驶时间的预测，传统的行驶时间预测方法大多是基于预定的概率分布模型，这些方法不能充分利用路网的拓扑信息与不确定性特征，从而影响预测结果的准确性。但随着</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图卷积神经网络</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等先进技术的快速发展，我们可以通过</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深度图学习模型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来更好的拟合交通网中的道路行驶速度分布，进而提高预测准确率。</a:t>
            </a:r>
          </a:p>
        </p:txBody>
      </p:sp>
      <p:sp>
        <p:nvSpPr>
          <p:cNvPr id="4" name="Rectangle 33">
            <a:extLst>
              <a:ext uri="{FF2B5EF4-FFF2-40B4-BE49-F238E27FC236}">
                <a16:creationId xmlns:a16="http://schemas.microsoft.com/office/drawing/2014/main" id="{6C053009-70A7-25A6-50CE-AA29967DC9FF}"/>
              </a:ext>
            </a:extLst>
          </p:cNvPr>
          <p:cNvSpPr/>
          <p:nvPr/>
        </p:nvSpPr>
        <p:spPr>
          <a:xfrm>
            <a:off x="258290" y="1347723"/>
            <a:ext cx="3251895" cy="2222147"/>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随着城市化进程的加速，车辆数量急剧增加，城市交通面临着日益严重的挑战，如交通拥堵、紧急事件等。但随着计算机技术、传感器技术以及大数据技术的发展，</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智慧交通系统</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）在解决上述问题中变得越来越重要。其中，</a:t>
            </a: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城市道路行驶时间的预测</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对于改善交通状况、提高交通效率具有重要的意义。</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995216"/>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矩形 3">
            <a:extLst>
              <a:ext uri="{FF2B5EF4-FFF2-40B4-BE49-F238E27FC236}">
                <a16:creationId xmlns:a16="http://schemas.microsoft.com/office/drawing/2014/main" id="{E49AE75C-9D6B-EF08-8ABB-FF87A83749BE}"/>
              </a:ext>
            </a:extLst>
          </p:cNvPr>
          <p:cNvSpPr>
            <a:spLocks noChangeArrowheads="1"/>
          </p:cNvSpPr>
          <p:nvPr/>
        </p:nvSpPr>
        <p:spPr bwMode="auto">
          <a:xfrm>
            <a:off x="291153" y="3755813"/>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研究现状</a:t>
            </a:r>
          </a:p>
        </p:txBody>
      </p:sp>
      <p:pic>
        <p:nvPicPr>
          <p:cNvPr id="7" name="图片 6" descr="图示&#10;&#10;描述已自动生成">
            <a:extLst>
              <a:ext uri="{FF2B5EF4-FFF2-40B4-BE49-F238E27FC236}">
                <a16:creationId xmlns:a16="http://schemas.microsoft.com/office/drawing/2014/main" id="{25AD0F80-A582-45FD-3A73-7775AB202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8909" y="1468839"/>
            <a:ext cx="5326801" cy="4065552"/>
          </a:xfrm>
          <a:prstGeom prst="rect">
            <a:avLst/>
          </a:prstGeom>
        </p:spPr>
      </p:pic>
      <p:sp>
        <p:nvSpPr>
          <p:cNvPr id="3" name="Rectangle 33">
            <a:extLst>
              <a:ext uri="{FF2B5EF4-FFF2-40B4-BE49-F238E27FC236}">
                <a16:creationId xmlns:a16="http://schemas.microsoft.com/office/drawing/2014/main" id="{3C51DC12-523C-E16E-4557-89F1A2539076}"/>
              </a:ext>
            </a:extLst>
          </p:cNvPr>
          <p:cNvSpPr/>
          <p:nvPr/>
        </p:nvSpPr>
        <p:spPr>
          <a:xfrm>
            <a:off x="5583584" y="5659844"/>
            <a:ext cx="1661729" cy="302070"/>
          </a:xfrm>
          <a:prstGeom prst="rect">
            <a:avLst/>
          </a:prstGeom>
        </p:spPr>
        <p:txBody>
          <a:bodyPr wrap="square">
            <a:spAutoFit/>
          </a:bodyPr>
          <a:lstStyle/>
          <a:p>
            <a:pPr algn="ctr">
              <a:lnSpc>
                <a:spcPct val="125000"/>
              </a:lnSpc>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ITS</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应用场景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2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2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2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2000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decel="2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decel="2000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6"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雷达图&#10;&#10;描述已自动生成">
            <a:extLst>
              <a:ext uri="{FF2B5EF4-FFF2-40B4-BE49-F238E27FC236}">
                <a16:creationId xmlns:a16="http://schemas.microsoft.com/office/drawing/2014/main" id="{01A95B10-7071-BD44-6018-FE7D9AEDB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576" y="1705587"/>
            <a:ext cx="4985981" cy="3561415"/>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pic>
        <p:nvPicPr>
          <p:cNvPr id="5" name="图片 4" descr="图表, 雷达图&#10;&#10;描述已自动生成">
            <a:extLst>
              <a:ext uri="{FF2B5EF4-FFF2-40B4-BE49-F238E27FC236}">
                <a16:creationId xmlns:a16="http://schemas.microsoft.com/office/drawing/2014/main" id="{84001604-49DD-8999-FACF-CB88B17157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71"/>
          <a:stretch/>
        </p:blipFill>
        <p:spPr>
          <a:xfrm>
            <a:off x="361950" y="1780325"/>
            <a:ext cx="4080681" cy="3411941"/>
          </a:xfrm>
          <a:prstGeom prst="rect">
            <a:avLst/>
          </a:prstGeom>
        </p:spPr>
      </p:pic>
      <p:sp>
        <p:nvSpPr>
          <p:cNvPr id="3" name="Freeform 115">
            <a:extLst>
              <a:ext uri="{FF2B5EF4-FFF2-40B4-BE49-F238E27FC236}">
                <a16:creationId xmlns:a16="http://schemas.microsoft.com/office/drawing/2014/main" id="{C9067090-6C69-2A44-D7AF-86389DB40EA3}"/>
              </a:ext>
            </a:extLst>
          </p:cNvPr>
          <p:cNvSpPr/>
          <p:nvPr/>
        </p:nvSpPr>
        <p:spPr bwMode="auto">
          <a:xfrm>
            <a:off x="480231" y="5341740"/>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627753" y="5228500"/>
            <a:ext cx="7529059" cy="606320"/>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通过对每天和每周</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KL</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散度的对比分析，可以得出结论：</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模型在道路行驶时间预测方面具有显著优势，相较于其他四个模型，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在不同时间尺度上都表现出较低的误差。</a:t>
            </a:r>
          </a:p>
        </p:txBody>
      </p:sp>
      <p:sp>
        <p:nvSpPr>
          <p:cNvPr id="6" name="TextBox 28">
            <a:extLst>
              <a:ext uri="{FF2B5EF4-FFF2-40B4-BE49-F238E27FC236}">
                <a16:creationId xmlns:a16="http://schemas.microsoft.com/office/drawing/2014/main" id="{4EEF3AB4-EBDB-0618-11B0-1F0112E346B3}"/>
              </a:ext>
            </a:extLst>
          </p:cNvPr>
          <p:cNvSpPr txBox="1"/>
          <p:nvPr/>
        </p:nvSpPr>
        <p:spPr>
          <a:xfrm>
            <a:off x="480231" y="105428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b="1" dirty="0">
                <a:solidFill>
                  <a:srgbClr val="313D51"/>
                </a:solidFill>
                <a:latin typeface="思源黑体" panose="020B0500000000000000" pitchFamily="34" charset="-122"/>
                <a:ea typeface="思源黑体" panose="020B0500000000000000" pitchFamily="34" charset="-122"/>
              </a:rPr>
              <a:t>KL</a:t>
            </a:r>
            <a:r>
              <a:rPr lang="zh-CN" altLang="en-US" b="1" dirty="0">
                <a:solidFill>
                  <a:srgbClr val="313D51"/>
                </a:solidFill>
                <a:latin typeface="思源黑体" panose="020B0500000000000000" pitchFamily="34" charset="-122"/>
                <a:ea typeface="思源黑体" panose="020B0500000000000000" pitchFamily="34" charset="-122"/>
              </a:rPr>
              <a:t>散度对比</a:t>
            </a:r>
          </a:p>
        </p:txBody>
      </p:sp>
      <p:cxnSp>
        <p:nvCxnSpPr>
          <p:cNvPr id="7" name="直接连接符 6">
            <a:extLst>
              <a:ext uri="{FF2B5EF4-FFF2-40B4-BE49-F238E27FC236}">
                <a16:creationId xmlns:a16="http://schemas.microsoft.com/office/drawing/2014/main" id="{6EA980FD-0CF0-F103-AB0C-CD4B2C067605}"/>
              </a:ext>
            </a:extLst>
          </p:cNvPr>
          <p:cNvCxnSpPr>
            <a:cxnSpLocks/>
          </p:cNvCxnSpPr>
          <p:nvPr/>
        </p:nvCxnSpPr>
        <p:spPr>
          <a:xfrm>
            <a:off x="709684" y="5893410"/>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6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3.3 </a:t>
            </a:r>
            <a:r>
              <a:rPr lang="zh-CN" altLang="en-US" dirty="0">
                <a:sym typeface="微软雅黑" panose="020B0503020204020204" pitchFamily="34" charset="-122"/>
              </a:rPr>
              <a:t>实验性能评估</a:t>
            </a:r>
            <a:r>
              <a:rPr lang="en-US" altLang="zh-CN" dirty="0">
                <a:sym typeface="微软雅黑" panose="020B0503020204020204" pitchFamily="34" charset="-122"/>
              </a:rPr>
              <a:t>-</a:t>
            </a:r>
            <a:r>
              <a:rPr lang="zh-CN" altLang="en-US" dirty="0">
                <a:sym typeface="微软雅黑" panose="020B0503020204020204" pitchFamily="34" charset="-122"/>
              </a:rPr>
              <a:t>道路行驶时间预测模型</a:t>
            </a:r>
          </a:p>
        </p:txBody>
      </p:sp>
      <p:sp>
        <p:nvSpPr>
          <p:cNvPr id="3" name="Freeform 115">
            <a:extLst>
              <a:ext uri="{FF2B5EF4-FFF2-40B4-BE49-F238E27FC236}">
                <a16:creationId xmlns:a16="http://schemas.microsoft.com/office/drawing/2014/main" id="{C9067090-6C69-2A44-D7AF-86389DB40EA3}"/>
              </a:ext>
            </a:extLst>
          </p:cNvPr>
          <p:cNvSpPr/>
          <p:nvPr/>
        </p:nvSpPr>
        <p:spPr bwMode="auto">
          <a:xfrm>
            <a:off x="609600" y="1716633"/>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文本框 3">
            <a:extLst>
              <a:ext uri="{FF2B5EF4-FFF2-40B4-BE49-F238E27FC236}">
                <a16:creationId xmlns:a16="http://schemas.microsoft.com/office/drawing/2014/main" id="{D77279CC-ED1B-F5C0-6230-43F02D6B01D3}"/>
              </a:ext>
            </a:extLst>
          </p:cNvPr>
          <p:cNvSpPr txBox="1"/>
          <p:nvPr/>
        </p:nvSpPr>
        <p:spPr>
          <a:xfrm>
            <a:off x="757122" y="1592357"/>
            <a:ext cx="4222548" cy="1683538"/>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为了从不同角度评估模型在实际应用中的性能，我们分别计算了预测误差的平均绝对值（</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 MAE </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）用于评估模型预测的准确性，均方根误差（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RMSE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）主要用于评估模型预测的稳定性。，平均百分比误差（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MAPE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）和均方误差（</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MSE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），从结果上看</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rPr>
              <a:t>BSTVAE</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表现出了较高的准确性、稳定性和泛化能力。</a:t>
            </a:r>
          </a:p>
        </p:txBody>
      </p:sp>
      <p:pic>
        <p:nvPicPr>
          <p:cNvPr id="7" name="图片 6">
            <a:extLst>
              <a:ext uri="{FF2B5EF4-FFF2-40B4-BE49-F238E27FC236}">
                <a16:creationId xmlns:a16="http://schemas.microsoft.com/office/drawing/2014/main" id="{36ECF014-90D1-5FA2-6507-BF3F57B14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2" r="8564"/>
          <a:stretch/>
        </p:blipFill>
        <p:spPr bwMode="auto">
          <a:xfrm>
            <a:off x="849630" y="3456018"/>
            <a:ext cx="3722370" cy="284734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A06DC558-663E-04FE-8922-8E81A6B7B8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67" t="6736" r="8510"/>
          <a:stretch/>
        </p:blipFill>
        <p:spPr bwMode="auto">
          <a:xfrm>
            <a:off x="5097780" y="1303020"/>
            <a:ext cx="3017520" cy="2401030"/>
          </a:xfrm>
          <a:prstGeom prst="rect">
            <a:avLst/>
          </a:prstGeom>
          <a:noFill/>
          <a:ln>
            <a:noFill/>
          </a:ln>
          <a:extLst>
            <a:ext uri="{53640926-AAD7-44D8-BBD7-CCE9431645EC}">
              <a14:shadowObscured xmlns:a14="http://schemas.microsoft.com/office/drawing/2010/main"/>
            </a:ext>
          </a:extLst>
        </p:spPr>
      </p:pic>
      <p:pic>
        <p:nvPicPr>
          <p:cNvPr id="11" name="图片 10" descr="图表, 直方图&#10;&#10;描述已自动生成">
            <a:extLst>
              <a:ext uri="{FF2B5EF4-FFF2-40B4-BE49-F238E27FC236}">
                <a16:creationId xmlns:a16="http://schemas.microsoft.com/office/drawing/2014/main" id="{EE88C83A-227E-85D8-B91F-970C71184D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310" r="8354"/>
          <a:stretch/>
        </p:blipFill>
        <p:spPr bwMode="auto">
          <a:xfrm>
            <a:off x="5044441" y="3866968"/>
            <a:ext cx="3070859" cy="2330241"/>
          </a:xfrm>
          <a:prstGeom prst="rect">
            <a:avLst/>
          </a:prstGeom>
          <a:noFill/>
          <a:ln>
            <a:noFill/>
          </a:ln>
        </p:spPr>
      </p:pic>
      <p:sp>
        <p:nvSpPr>
          <p:cNvPr id="5" name="TextBox 28">
            <a:extLst>
              <a:ext uri="{FF2B5EF4-FFF2-40B4-BE49-F238E27FC236}">
                <a16:creationId xmlns:a16="http://schemas.microsoft.com/office/drawing/2014/main" id="{5AE3981F-0421-0ED7-0F0D-AD7B7DD8EF07}"/>
              </a:ext>
            </a:extLst>
          </p:cNvPr>
          <p:cNvSpPr txBox="1"/>
          <p:nvPr/>
        </p:nvSpPr>
        <p:spPr>
          <a:xfrm>
            <a:off x="455943" y="1026942"/>
            <a:ext cx="1848697"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误差对比</a:t>
            </a:r>
          </a:p>
        </p:txBody>
      </p:sp>
    </p:spTree>
    <p:extLst>
      <p:ext uri="{BB962C8B-B14F-4D97-AF65-F5344CB8AC3E}">
        <p14:creationId xmlns:p14="http://schemas.microsoft.com/office/powerpoint/2010/main" val="241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par>
                                <p:cTn id="16" presetID="21"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par>
                                <p:cTn id="19" presetID="21" presetClass="entr" presetSubtype="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2000"/>
                                        <p:tgtEl>
                                          <p:spTgt spid="11"/>
                                        </p:tgtEl>
                                      </p:cBhvr>
                                    </p:animEffect>
                                  </p:childTnLst>
                                </p:cTn>
                              </p:par>
                              <p:par>
                                <p:cTn id="22" presetID="21"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FC68F536-E649-8906-0AF6-E8A6F4561E44}"/>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735ED797-69B4-4FDA-A715-D78CA6469662}"/>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70B6E71D-727F-0E20-88BC-09D5FD089C06}"/>
              </a:ext>
            </a:extLst>
          </p:cNvPr>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 name="矩形 6">
            <a:extLst>
              <a:ext uri="{FF2B5EF4-FFF2-40B4-BE49-F238E27FC236}">
                <a16:creationId xmlns:a16="http://schemas.microsoft.com/office/drawing/2014/main" id="{4ADC3D54-145F-FD5C-80FE-8E421126301C}"/>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0A1DB6C-A349-67AA-EC7A-1BBA3C9CC32B}"/>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4E80A50-821E-6172-3B0F-7D85FAEA69A1}"/>
              </a:ext>
            </a:extLst>
          </p:cNvPr>
          <p:cNvSpPr/>
          <p:nvPr/>
        </p:nvSpPr>
        <p:spPr>
          <a:xfrm>
            <a:off x="4019246" y="563609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8D0C125-F1A6-9773-C4B4-BD5F27724078}"/>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44BDDDB7-D547-8A7F-D3C7-2E766ED14D5D}"/>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031B5BB-1936-C7B7-5A9C-F8205C4520AF}"/>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E8FDE87-2C39-12BB-9B76-EC9E21F8AFC5}"/>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962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3" name="Freeform 115"/>
          <p:cNvSpPr/>
          <p:nvPr/>
        </p:nvSpPr>
        <p:spPr bwMode="auto">
          <a:xfrm>
            <a:off x="629447" y="4661044"/>
            <a:ext cx="147522" cy="144065"/>
          </a:xfrm>
          <a:custGeom>
            <a:avLst/>
            <a:gdLst>
              <a:gd name="T0" fmla="*/ 203200 w 59"/>
              <a:gd name="T1" fmla="*/ 160803 h 58"/>
              <a:gd name="T2" fmla="*/ 165315 w 59"/>
              <a:gd name="T3" fmla="*/ 198438 h 58"/>
              <a:gd name="T4" fmla="*/ 37885 w 59"/>
              <a:gd name="T5" fmla="*/ 198438 h 58"/>
              <a:gd name="T6" fmla="*/ 0 w 59"/>
              <a:gd name="T7" fmla="*/ 160803 h 58"/>
              <a:gd name="T8" fmla="*/ 0 w 59"/>
              <a:gd name="T9" fmla="*/ 34213 h 58"/>
              <a:gd name="T10" fmla="*/ 37885 w 59"/>
              <a:gd name="T11" fmla="*/ 0 h 58"/>
              <a:gd name="T12" fmla="*/ 165315 w 59"/>
              <a:gd name="T13" fmla="*/ 0 h 58"/>
              <a:gd name="T14" fmla="*/ 203200 w 59"/>
              <a:gd name="T15" fmla="*/ 34213 h 58"/>
              <a:gd name="T16" fmla="*/ 203200 w 59"/>
              <a:gd name="T17" fmla="*/ 16080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accent1"/>
          </a:solidFill>
          <a:ln>
            <a:noFill/>
          </a:ln>
        </p:spPr>
        <p:txBody>
          <a:bodyPr/>
          <a:lstStyle/>
          <a:p>
            <a:endParaRPr lang="zh-CN" altLang="en-US" dirty="0"/>
          </a:p>
        </p:txBody>
      </p:sp>
      <p:sp>
        <p:nvSpPr>
          <p:cNvPr id="4" name="Rectangle 33"/>
          <p:cNvSpPr/>
          <p:nvPr/>
        </p:nvSpPr>
        <p:spPr>
          <a:xfrm>
            <a:off x="801156" y="4541196"/>
            <a:ext cx="7437683" cy="1910908"/>
          </a:xfrm>
          <a:prstGeom prst="rect">
            <a:avLst/>
          </a:prstGeom>
        </p:spPr>
        <p:txBody>
          <a:bodyPr wrap="square">
            <a:spAutoFit/>
          </a:bodyPr>
          <a:lstStyle/>
          <a:p>
            <a:pPr>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该图展示了原型系统的总体架构。该系统主要由数据处理模块、地图匹配模块、模型训练模块以及道路预测模块。数据处理模块负责获取数据、数据去噪以及解析路网等，地图匹配模块负责将</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轨迹匹配到正确的道路上并计算路网历史行驶速度，模型训练模块将历史行驶速度构建为多个时空图输入到模型中训练预测模型，道路预测模块基于我们的贝叶斯时空图卷积模型进行行驶时间预测并输出预测结果。</a:t>
            </a:r>
          </a:p>
        </p:txBody>
      </p:sp>
      <p:sp>
        <p:nvSpPr>
          <p:cNvPr id="6" name="Rectangle 33"/>
          <p:cNvSpPr/>
          <p:nvPr/>
        </p:nvSpPr>
        <p:spPr>
          <a:xfrm>
            <a:off x="1950378" y="4248355"/>
            <a:ext cx="5052742" cy="302070"/>
          </a:xfrm>
          <a:prstGeom prst="rect">
            <a:avLst/>
          </a:prstGeom>
        </p:spPr>
        <p:txBody>
          <a:bodyPr wrap="square">
            <a:spAutoFit/>
          </a:bodyPr>
          <a:lstStyle/>
          <a:p>
            <a:pPr algn="ctr">
              <a:lnSpc>
                <a:spcPct val="125000"/>
              </a:lnSpc>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基于贝叶斯时空图自编码器的道路行驶时间预测模型的原型系统结构</a:t>
            </a:r>
          </a:p>
        </p:txBody>
      </p:sp>
      <p:sp>
        <p:nvSpPr>
          <p:cNvPr id="5" name="Rectangle 46">
            <a:extLst>
              <a:ext uri="{FF2B5EF4-FFF2-40B4-BE49-F238E27FC236}">
                <a16:creationId xmlns:a16="http://schemas.microsoft.com/office/drawing/2014/main" id="{56C3DF5A-432B-1EE8-97C8-4E243BFCB220}"/>
              </a:ext>
            </a:extLst>
          </p:cNvPr>
          <p:cNvSpPr>
            <a:spLocks noChangeArrowheads="1"/>
          </p:cNvSpPr>
          <p:nvPr/>
        </p:nvSpPr>
        <p:spPr bwMode="auto">
          <a:xfrm>
            <a:off x="2391032" y="24157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869DCF16-6A82-44D2-A7D2-FACEFC89E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756"/>
          <a:stretch/>
        </p:blipFill>
        <p:spPr bwMode="auto">
          <a:xfrm>
            <a:off x="1511935" y="678080"/>
            <a:ext cx="6120130" cy="36366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40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6" name="矩形 5"/>
          <p:cNvSpPr/>
          <p:nvPr/>
        </p:nvSpPr>
        <p:spPr>
          <a:xfrm>
            <a:off x="3897451" y="4621629"/>
            <a:ext cx="1449182"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数据下载界面</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地图&#10;&#10;描述已自动生成">
            <a:extLst>
              <a:ext uri="{FF2B5EF4-FFF2-40B4-BE49-F238E27FC236}">
                <a16:creationId xmlns:a16="http://schemas.microsoft.com/office/drawing/2014/main" id="{07788DE1-3B60-F502-D689-EE93187D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5" y="1410318"/>
            <a:ext cx="6674409" cy="3208371"/>
          </a:xfrm>
          <a:prstGeom prst="rect">
            <a:avLst/>
          </a:prstGeom>
        </p:spPr>
      </p:pic>
      <p:sp>
        <p:nvSpPr>
          <p:cNvPr id="3" name="矩形 3">
            <a:extLst>
              <a:ext uri="{FF2B5EF4-FFF2-40B4-BE49-F238E27FC236}">
                <a16:creationId xmlns:a16="http://schemas.microsoft.com/office/drawing/2014/main" id="{A31F354F-DCD8-6C70-7EAE-5D0EF66C8C72}"/>
              </a:ext>
            </a:extLst>
          </p:cNvPr>
          <p:cNvSpPr>
            <a:spLocks noChangeArrowheads="1"/>
          </p:cNvSpPr>
          <p:nvPr/>
        </p:nvSpPr>
        <p:spPr bwMode="auto">
          <a:xfrm>
            <a:off x="572189" y="1072554"/>
            <a:ext cx="175431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数据下载与处理</a:t>
            </a:r>
          </a:p>
        </p:txBody>
      </p:sp>
      <p:cxnSp>
        <p:nvCxnSpPr>
          <p:cNvPr id="5" name="直接连接符 4">
            <a:extLst>
              <a:ext uri="{FF2B5EF4-FFF2-40B4-BE49-F238E27FC236}">
                <a16:creationId xmlns:a16="http://schemas.microsoft.com/office/drawing/2014/main" id="{AF3261EF-4029-88C1-E177-4967A40595C5}"/>
              </a:ext>
            </a:extLst>
          </p:cNvPr>
          <p:cNvCxnSpPr>
            <a:cxnSpLocks/>
          </p:cNvCxnSpPr>
          <p:nvPr/>
        </p:nvCxnSpPr>
        <p:spPr>
          <a:xfrm>
            <a:off x="787997" y="5920705"/>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2CE1259-EB7A-731F-9CF7-59E4F6A08E10}"/>
              </a:ext>
            </a:extLst>
          </p:cNvPr>
          <p:cNvSpPr txBox="1"/>
          <p:nvPr/>
        </p:nvSpPr>
        <p:spPr>
          <a:xfrm>
            <a:off x="837062" y="4846628"/>
            <a:ext cx="7510819"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数据获取这一部分的任务是调用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Overpass API</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下载前端用户所选区域的地图数据与</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轨迹数据，然后系统会执行</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GPS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轨迹去噪、</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OSM</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文件解析以及图反转等操作，为原型系统提供了清洗后的高质量数据。</a:t>
            </a:r>
          </a:p>
        </p:txBody>
      </p:sp>
    </p:spTree>
    <p:extLst>
      <p:ext uri="{BB962C8B-B14F-4D97-AF65-F5344CB8AC3E}">
        <p14:creationId xmlns:p14="http://schemas.microsoft.com/office/powerpoint/2010/main" val="2531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4E81E9A-9C92-B479-D7E1-DAEAE18D7D9E}"/>
              </a:ext>
            </a:extLst>
          </p:cNvPr>
          <p:cNvPicPr>
            <a:picLocks noChangeAspect="1"/>
          </p:cNvPicPr>
          <p:nvPr/>
        </p:nvPicPr>
        <p:blipFill>
          <a:blip r:embed="rId3"/>
          <a:stretch>
            <a:fillRect/>
          </a:stretch>
        </p:blipFill>
        <p:spPr>
          <a:xfrm>
            <a:off x="2736660" y="3120218"/>
            <a:ext cx="6120130" cy="2989580"/>
          </a:xfrm>
          <a:prstGeom prst="rect">
            <a:avLst/>
          </a:prstGeom>
        </p:spPr>
      </p:pic>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5611155" y="6177748"/>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地图匹配界面</a:t>
            </a:r>
          </a:p>
        </p:txBody>
      </p:sp>
      <p:pic>
        <p:nvPicPr>
          <p:cNvPr id="3" name="图片 2">
            <a:extLst>
              <a:ext uri="{FF2B5EF4-FFF2-40B4-BE49-F238E27FC236}">
                <a16:creationId xmlns:a16="http://schemas.microsoft.com/office/drawing/2014/main" id="{0001C526-CC68-E2D4-5CF3-2EE57F93A01F}"/>
              </a:ext>
            </a:extLst>
          </p:cNvPr>
          <p:cNvPicPr>
            <a:picLocks noChangeAspect="1"/>
          </p:cNvPicPr>
          <p:nvPr/>
        </p:nvPicPr>
        <p:blipFill rotWithShape="1">
          <a:blip r:embed="rId4"/>
          <a:srcRect b="25931"/>
          <a:stretch/>
        </p:blipFill>
        <p:spPr>
          <a:xfrm>
            <a:off x="572189" y="1418797"/>
            <a:ext cx="6120130" cy="1313180"/>
          </a:xfrm>
          <a:prstGeom prst="rect">
            <a:avLst/>
          </a:prstGeom>
        </p:spPr>
      </p:pic>
      <p:sp>
        <p:nvSpPr>
          <p:cNvPr id="5" name="矩形 3">
            <a:extLst>
              <a:ext uri="{FF2B5EF4-FFF2-40B4-BE49-F238E27FC236}">
                <a16:creationId xmlns:a16="http://schemas.microsoft.com/office/drawing/2014/main" id="{64D600BF-ED5B-A499-4A86-2110F98EF879}"/>
              </a:ext>
            </a:extLst>
          </p:cNvPr>
          <p:cNvSpPr>
            <a:spLocks noChangeArrowheads="1"/>
          </p:cNvSpPr>
          <p:nvPr/>
        </p:nvSpPr>
        <p:spPr bwMode="auto">
          <a:xfrm>
            <a:off x="555292" y="989192"/>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地图匹配</a:t>
            </a:r>
          </a:p>
        </p:txBody>
      </p:sp>
      <p:sp>
        <p:nvSpPr>
          <p:cNvPr id="6" name="矩形 5">
            <a:extLst>
              <a:ext uri="{FF2B5EF4-FFF2-40B4-BE49-F238E27FC236}">
                <a16:creationId xmlns:a16="http://schemas.microsoft.com/office/drawing/2014/main" id="{AAD837B0-EA5C-C73D-5C9A-F946F2F08E4A}"/>
              </a:ext>
            </a:extLst>
          </p:cNvPr>
          <p:cNvSpPr/>
          <p:nvPr/>
        </p:nvSpPr>
        <p:spPr>
          <a:xfrm>
            <a:off x="3256575" y="2747508"/>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任务列表界面</a:t>
            </a:r>
          </a:p>
        </p:txBody>
      </p:sp>
      <p:cxnSp>
        <p:nvCxnSpPr>
          <p:cNvPr id="10" name="直接连接符 9">
            <a:extLst>
              <a:ext uri="{FF2B5EF4-FFF2-40B4-BE49-F238E27FC236}">
                <a16:creationId xmlns:a16="http://schemas.microsoft.com/office/drawing/2014/main" id="{C9DED06D-ED49-6D5A-E35B-6350DD73AE11}"/>
              </a:ext>
            </a:extLst>
          </p:cNvPr>
          <p:cNvCxnSpPr>
            <a:cxnSpLocks/>
          </p:cNvCxnSpPr>
          <p:nvPr/>
        </p:nvCxnSpPr>
        <p:spPr>
          <a:xfrm>
            <a:off x="6934039" y="2334068"/>
            <a:ext cx="1846021"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DB6DA25-32E9-900B-E70B-E5E7D9F82BA1}"/>
              </a:ext>
            </a:extLst>
          </p:cNvPr>
          <p:cNvSpPr txBox="1"/>
          <p:nvPr/>
        </p:nvSpPr>
        <p:spPr>
          <a:xfrm>
            <a:off x="6865311" y="1612533"/>
            <a:ext cx="1855001" cy="67980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地图匹配任务使用</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Celery</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异步执行</a:t>
            </a:r>
          </a:p>
        </p:txBody>
      </p:sp>
      <p:cxnSp>
        <p:nvCxnSpPr>
          <p:cNvPr id="14" name="直接连接符 13">
            <a:extLst>
              <a:ext uri="{FF2B5EF4-FFF2-40B4-BE49-F238E27FC236}">
                <a16:creationId xmlns:a16="http://schemas.microsoft.com/office/drawing/2014/main" id="{54D62787-ACDC-1375-6EB0-7848ADE0A70D}"/>
              </a:ext>
            </a:extLst>
          </p:cNvPr>
          <p:cNvCxnSpPr>
            <a:cxnSpLocks/>
          </p:cNvCxnSpPr>
          <p:nvPr/>
        </p:nvCxnSpPr>
        <p:spPr>
          <a:xfrm>
            <a:off x="640917" y="5625453"/>
            <a:ext cx="168375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722DD6-5EE3-D036-86F7-B1E80B0075BB}"/>
              </a:ext>
            </a:extLst>
          </p:cNvPr>
          <p:cNvSpPr txBox="1"/>
          <p:nvPr/>
        </p:nvSpPr>
        <p:spPr>
          <a:xfrm>
            <a:off x="555292" y="3939475"/>
            <a:ext cx="1855001" cy="1603131"/>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地图匹配界面通过</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web Socket</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与后端建立</a:t>
            </a:r>
            <a:r>
              <a:rPr lang="en-US" altLang="zh-CN" sz="1600" kern="0" dirty="0" err="1">
                <a:solidFill>
                  <a:schemeClr val="tx1">
                    <a:lumMod val="75000"/>
                    <a:lumOff val="25000"/>
                  </a:schemeClr>
                </a:solidFill>
                <a:latin typeface="微软雅黑" panose="020B0503020204020204" pitchFamily="34" charset="-122"/>
                <a:ea typeface="微软雅黑" panose="020B0503020204020204" pitchFamily="34" charset="-122"/>
              </a:rPr>
              <a:t>tcp</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连接，查看实时匹配进度与状态。</a:t>
            </a:r>
          </a:p>
        </p:txBody>
      </p:sp>
    </p:spTree>
    <p:extLst>
      <p:ext uri="{BB962C8B-B14F-4D97-AF65-F5344CB8AC3E}">
        <p14:creationId xmlns:p14="http://schemas.microsoft.com/office/powerpoint/2010/main" val="3521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11"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1599509" y="4483422"/>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生成器实时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E5676C13-66CF-A4BE-7725-E73AB7DE3DF8}"/>
              </a:ext>
            </a:extLst>
          </p:cNvPr>
          <p:cNvSpPr/>
          <p:nvPr/>
        </p:nvSpPr>
        <p:spPr>
          <a:xfrm>
            <a:off x="5445162" y="6209593"/>
            <a:ext cx="175613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判别器实时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曲线</a:t>
            </a:r>
          </a:p>
        </p:txBody>
      </p:sp>
      <p:sp>
        <p:nvSpPr>
          <p:cNvPr id="6" name="矩形 3">
            <a:extLst>
              <a:ext uri="{FF2B5EF4-FFF2-40B4-BE49-F238E27FC236}">
                <a16:creationId xmlns:a16="http://schemas.microsoft.com/office/drawing/2014/main" id="{628705A9-98E8-881A-DA94-827C72C8B898}"/>
              </a:ext>
            </a:extLst>
          </p:cNvPr>
          <p:cNvSpPr>
            <a:spLocks noChangeArrowheads="1"/>
          </p:cNvSpPr>
          <p:nvPr/>
        </p:nvSpPr>
        <p:spPr bwMode="auto">
          <a:xfrm>
            <a:off x="295579" y="988681"/>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模型训练</a:t>
            </a:r>
          </a:p>
        </p:txBody>
      </p:sp>
      <p:pic>
        <p:nvPicPr>
          <p:cNvPr id="10" name="图片 9" descr="图表, 折线图&#10;&#10;描述已自动生成">
            <a:extLst>
              <a:ext uri="{FF2B5EF4-FFF2-40B4-BE49-F238E27FC236}">
                <a16:creationId xmlns:a16="http://schemas.microsoft.com/office/drawing/2014/main" id="{B038FA7A-AB9B-B220-3828-ABA619A1F350}"/>
              </a:ext>
            </a:extLst>
          </p:cNvPr>
          <p:cNvPicPr>
            <a:picLocks noChangeAspect="1"/>
          </p:cNvPicPr>
          <p:nvPr/>
        </p:nvPicPr>
        <p:blipFill>
          <a:blip r:embed="rId3"/>
          <a:stretch>
            <a:fillRect/>
          </a:stretch>
        </p:blipFill>
        <p:spPr>
          <a:xfrm>
            <a:off x="3315975" y="3476227"/>
            <a:ext cx="5668645" cy="2708275"/>
          </a:xfrm>
          <a:prstGeom prst="rect">
            <a:avLst/>
          </a:prstGeom>
        </p:spPr>
      </p:pic>
      <p:pic>
        <p:nvPicPr>
          <p:cNvPr id="11" name="图片 10" descr="图表, 折线图&#10;&#10;描述已自动生成">
            <a:extLst>
              <a:ext uri="{FF2B5EF4-FFF2-40B4-BE49-F238E27FC236}">
                <a16:creationId xmlns:a16="http://schemas.microsoft.com/office/drawing/2014/main" id="{8CAA70E4-2F44-3687-80C8-F3F7E81E8704}"/>
              </a:ext>
            </a:extLst>
          </p:cNvPr>
          <p:cNvPicPr>
            <a:picLocks noChangeAspect="1"/>
          </p:cNvPicPr>
          <p:nvPr/>
        </p:nvPicPr>
        <p:blipFill>
          <a:blip r:embed="rId4"/>
          <a:stretch>
            <a:fillRect/>
          </a:stretch>
        </p:blipFill>
        <p:spPr>
          <a:xfrm>
            <a:off x="295579" y="1418797"/>
            <a:ext cx="6120130" cy="2974340"/>
          </a:xfrm>
          <a:prstGeom prst="rect">
            <a:avLst/>
          </a:prstGeom>
        </p:spPr>
      </p:pic>
      <p:cxnSp>
        <p:nvCxnSpPr>
          <p:cNvPr id="12" name="直接连接符 11">
            <a:extLst>
              <a:ext uri="{FF2B5EF4-FFF2-40B4-BE49-F238E27FC236}">
                <a16:creationId xmlns:a16="http://schemas.microsoft.com/office/drawing/2014/main" id="{A0FEF571-9212-A9A8-88D7-DF207D3B0B1F}"/>
              </a:ext>
            </a:extLst>
          </p:cNvPr>
          <p:cNvCxnSpPr>
            <a:cxnSpLocks/>
          </p:cNvCxnSpPr>
          <p:nvPr/>
        </p:nvCxnSpPr>
        <p:spPr>
          <a:xfrm>
            <a:off x="6481854" y="3048301"/>
            <a:ext cx="219357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EA190A9-EF07-9E5C-3012-C4244F491674}"/>
              </a:ext>
            </a:extLst>
          </p:cNvPr>
          <p:cNvSpPr txBox="1"/>
          <p:nvPr/>
        </p:nvSpPr>
        <p:spPr>
          <a:xfrm>
            <a:off x="6415709" y="2060723"/>
            <a:ext cx="2374223"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随着生成器的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越来越小，生成器生成的数据越来越真实。</a:t>
            </a:r>
          </a:p>
        </p:txBody>
      </p:sp>
      <p:cxnSp>
        <p:nvCxnSpPr>
          <p:cNvPr id="15" name="直接连接符 14">
            <a:extLst>
              <a:ext uri="{FF2B5EF4-FFF2-40B4-BE49-F238E27FC236}">
                <a16:creationId xmlns:a16="http://schemas.microsoft.com/office/drawing/2014/main" id="{6F98C4AB-E8E9-E942-9044-88976F04828C}"/>
              </a:ext>
            </a:extLst>
          </p:cNvPr>
          <p:cNvCxnSpPr>
            <a:cxnSpLocks/>
          </p:cNvCxnSpPr>
          <p:nvPr/>
        </p:nvCxnSpPr>
        <p:spPr>
          <a:xfrm>
            <a:off x="783913" y="5966250"/>
            <a:ext cx="219357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52B0E30-CC44-BECB-C47A-D65B876F4E46}"/>
              </a:ext>
            </a:extLst>
          </p:cNvPr>
          <p:cNvSpPr txBox="1"/>
          <p:nvPr/>
        </p:nvSpPr>
        <p:spPr>
          <a:xfrm>
            <a:off x="717768" y="4978672"/>
            <a:ext cx="2374223"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随着判别器的</a:t>
            </a: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Loss</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越来越小，判别器判别数据真假的能力也越来越强。</a:t>
            </a:r>
          </a:p>
        </p:txBody>
      </p:sp>
    </p:spTree>
    <p:extLst>
      <p:ext uri="{BB962C8B-B14F-4D97-AF65-F5344CB8AC3E}">
        <p14:creationId xmlns:p14="http://schemas.microsoft.com/office/powerpoint/2010/main" val="8962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13"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4 </a:t>
            </a:r>
            <a:r>
              <a:rPr lang="zh-CN" altLang="en-US" dirty="0">
                <a:sym typeface="微软雅黑" panose="020B0503020204020204" pitchFamily="34" charset="-122"/>
              </a:rPr>
              <a:t>原型系统设计与实现</a:t>
            </a:r>
            <a:endParaRPr lang="zh-CN" altLang="en-US" dirty="0"/>
          </a:p>
        </p:txBody>
      </p:sp>
      <p:sp>
        <p:nvSpPr>
          <p:cNvPr id="9" name="矩形 8">
            <a:extLst>
              <a:ext uri="{FF2B5EF4-FFF2-40B4-BE49-F238E27FC236}">
                <a16:creationId xmlns:a16="http://schemas.microsoft.com/office/drawing/2014/main" id="{89BDD8F7-5680-67F8-6919-820B0C2ECFD9}"/>
              </a:ext>
            </a:extLst>
          </p:cNvPr>
          <p:cNvSpPr/>
          <p:nvPr/>
        </p:nvSpPr>
        <p:spPr>
          <a:xfrm>
            <a:off x="4193437" y="4711305"/>
            <a:ext cx="1220175" cy="276999"/>
          </a:xfrm>
          <a:prstGeom prst="rect">
            <a:avLst/>
          </a:prstGeom>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模型预测界面</a:t>
            </a:r>
          </a:p>
        </p:txBody>
      </p:sp>
      <p:pic>
        <p:nvPicPr>
          <p:cNvPr id="4" name="图片 3">
            <a:extLst>
              <a:ext uri="{FF2B5EF4-FFF2-40B4-BE49-F238E27FC236}">
                <a16:creationId xmlns:a16="http://schemas.microsoft.com/office/drawing/2014/main" id="{DD0838AC-931B-12C4-A590-3C4D592870A9}"/>
              </a:ext>
            </a:extLst>
          </p:cNvPr>
          <p:cNvPicPr>
            <a:picLocks noChangeAspect="1"/>
          </p:cNvPicPr>
          <p:nvPr/>
        </p:nvPicPr>
        <p:blipFill>
          <a:blip r:embed="rId3"/>
          <a:stretch>
            <a:fillRect/>
          </a:stretch>
        </p:blipFill>
        <p:spPr>
          <a:xfrm>
            <a:off x="1219180" y="1507484"/>
            <a:ext cx="6641950" cy="3203821"/>
          </a:xfrm>
          <a:prstGeom prst="rect">
            <a:avLst/>
          </a:prstGeom>
        </p:spPr>
      </p:pic>
      <p:sp>
        <p:nvSpPr>
          <p:cNvPr id="3" name="矩形 3">
            <a:extLst>
              <a:ext uri="{FF2B5EF4-FFF2-40B4-BE49-F238E27FC236}">
                <a16:creationId xmlns:a16="http://schemas.microsoft.com/office/drawing/2014/main" id="{D70B3039-30D6-98D6-73A8-C16F8CB2CEE0}"/>
              </a:ext>
            </a:extLst>
          </p:cNvPr>
          <p:cNvSpPr>
            <a:spLocks noChangeArrowheads="1"/>
          </p:cNvSpPr>
          <p:nvPr/>
        </p:nvSpPr>
        <p:spPr bwMode="auto">
          <a:xfrm>
            <a:off x="572189" y="107255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模型预测</a:t>
            </a:r>
          </a:p>
        </p:txBody>
      </p:sp>
      <p:cxnSp>
        <p:nvCxnSpPr>
          <p:cNvPr id="5" name="直接连接符 4">
            <a:extLst>
              <a:ext uri="{FF2B5EF4-FFF2-40B4-BE49-F238E27FC236}">
                <a16:creationId xmlns:a16="http://schemas.microsoft.com/office/drawing/2014/main" id="{63389F97-4939-86C0-CA61-6F844869803E}"/>
              </a:ext>
            </a:extLst>
          </p:cNvPr>
          <p:cNvCxnSpPr>
            <a:cxnSpLocks/>
          </p:cNvCxnSpPr>
          <p:nvPr/>
        </p:nvCxnSpPr>
        <p:spPr>
          <a:xfrm>
            <a:off x="771061" y="6171904"/>
            <a:ext cx="760187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880A9AB-910D-E542-2E38-20D45603F608}"/>
              </a:ext>
            </a:extLst>
          </p:cNvPr>
          <p:cNvSpPr txBox="1"/>
          <p:nvPr/>
        </p:nvSpPr>
        <p:spPr>
          <a:xfrm>
            <a:off x="699737" y="5125883"/>
            <a:ext cx="7673202" cy="987578"/>
          </a:xfrm>
          <a:prstGeom prst="rect">
            <a:avLst/>
          </a:prstGeom>
          <a:noFill/>
        </p:spPr>
        <p:txBody>
          <a:bodyPr wrap="square">
            <a:spAutoFit/>
          </a:bodyPr>
          <a:lstStyle/>
          <a:p>
            <a:pPr algn="just">
              <a:lnSpc>
                <a:spcPct val="125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模型预测的结果为下一个时间节点的道路行驶时间，本系统为了比较直观的展示出预测结果，将结果展示为折线图，横坐标为道路索引，纵坐标为对应道路的行驶时间，通过该图可直观的观察预测结果。</a:t>
            </a:r>
          </a:p>
        </p:txBody>
      </p:sp>
    </p:spTree>
    <p:extLst>
      <p:ext uri="{BB962C8B-B14F-4D97-AF65-F5344CB8AC3E}">
        <p14:creationId xmlns:p14="http://schemas.microsoft.com/office/powerpoint/2010/main" val="21500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88901" y="-16034"/>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A171FC72-2FA9-C36D-3148-61DB40CBB1A9}"/>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BE699AC-9545-6A19-4083-09F066E0E854}"/>
              </a:ext>
            </a:extLst>
          </p:cNvPr>
          <p:cNvSpPr/>
          <p:nvPr/>
        </p:nvSpPr>
        <p:spPr>
          <a:xfrm>
            <a:off x="4028996" y="46526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51CC28A-1528-14F7-7E46-AC4930C5B73F}"/>
              </a:ext>
            </a:extLst>
          </p:cNvPr>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 name="矩形 6">
            <a:extLst>
              <a:ext uri="{FF2B5EF4-FFF2-40B4-BE49-F238E27FC236}">
                <a16:creationId xmlns:a16="http://schemas.microsoft.com/office/drawing/2014/main" id="{94EF65CF-46E9-40C9-73DE-6CC8F50EC129}"/>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7E8F470-900B-FBE8-3CFC-5301241725F1}"/>
              </a:ext>
            </a:extLst>
          </p:cNvPr>
          <p:cNvSpPr/>
          <p:nvPr/>
        </p:nvSpPr>
        <p:spPr>
          <a:xfrm>
            <a:off x="4470926" y="5150108"/>
            <a:ext cx="431400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基于贝叶斯时空图自编码器的道路行驶时间预测模型</a:t>
            </a:r>
          </a:p>
        </p:txBody>
      </p:sp>
      <p:sp>
        <p:nvSpPr>
          <p:cNvPr id="9" name="矩形 8">
            <a:extLst>
              <a:ext uri="{FF2B5EF4-FFF2-40B4-BE49-F238E27FC236}">
                <a16:creationId xmlns:a16="http://schemas.microsoft.com/office/drawing/2014/main" id="{9F53B5DB-5E94-7EDF-22C4-95BFD6CE76FE}"/>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291D78EA-714F-F736-EAD2-A7C2C59B03C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A225E3E6-CCB9-A257-1BBD-072E87A86735}"/>
              </a:ext>
            </a:extLst>
          </p:cNvPr>
          <p:cNvSpPr/>
          <p:nvPr/>
        </p:nvSpPr>
        <p:spPr>
          <a:xfrm>
            <a:off x="4019241" y="610514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26505507-BE7D-562B-7937-FE5150A52993}"/>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747E0EAF-BBB0-2494-6058-1BBBF4CF184E}"/>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40334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5F7C889-0718-2A94-83FB-71016578523C}"/>
              </a:ext>
            </a:extLst>
          </p:cNvPr>
          <p:cNvSpPr/>
          <p:nvPr/>
        </p:nvSpPr>
        <p:spPr bwMode="auto">
          <a:xfrm>
            <a:off x="4690110" y="3609443"/>
            <a:ext cx="37353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FC9F2F5-BE5A-6C44-DC4E-8FE872EAE4F1}"/>
              </a:ext>
            </a:extLst>
          </p:cNvPr>
          <p:cNvSpPr/>
          <p:nvPr/>
        </p:nvSpPr>
        <p:spPr bwMode="auto">
          <a:xfrm>
            <a:off x="747712" y="3609443"/>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CDDF863-F245-D3FA-4FE5-5619A0089064}"/>
              </a:ext>
            </a:extLst>
          </p:cNvPr>
          <p:cNvSpPr/>
          <p:nvPr/>
        </p:nvSpPr>
        <p:spPr bwMode="auto">
          <a:xfrm>
            <a:off x="4691062" y="2130781"/>
            <a:ext cx="3738563"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741362" y="1770418"/>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地图匹配</a:t>
            </a:r>
          </a:p>
        </p:txBody>
      </p:sp>
      <p:sp>
        <p:nvSpPr>
          <p:cNvPr id="27" name="Rectangle 15"/>
          <p:cNvSpPr>
            <a:spLocks noChangeArrowheads="1"/>
          </p:cNvSpPr>
          <p:nvPr/>
        </p:nvSpPr>
        <p:spPr bwMode="auto">
          <a:xfrm>
            <a:off x="4694237" y="1770418"/>
            <a:ext cx="3736975" cy="360850"/>
          </a:xfrm>
          <a:prstGeom prst="rect">
            <a:avLst/>
          </a:prstGeom>
          <a:solidFill>
            <a:schemeClr val="accent1">
              <a:alpha val="80000"/>
            </a:schemeClr>
          </a:solidFill>
          <a:ln w="9525">
            <a:noFill/>
            <a:miter lim="800000"/>
          </a:ln>
          <a:effectLst/>
        </p:spPr>
        <p:txBody>
          <a:bodyPr wrap="square"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行驶时间预测</a:t>
            </a:r>
          </a:p>
        </p:txBody>
      </p:sp>
      <p:sp>
        <p:nvSpPr>
          <p:cNvPr id="28" name="Rectangle 17"/>
          <p:cNvSpPr>
            <a:spLocks noChangeArrowheads="1"/>
          </p:cNvSpPr>
          <p:nvPr/>
        </p:nvSpPr>
        <p:spPr bwMode="auto">
          <a:xfrm>
            <a:off x="741362" y="4939068"/>
            <a:ext cx="383063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实验验证</a:t>
            </a:r>
          </a:p>
        </p:txBody>
      </p:sp>
      <p:sp>
        <p:nvSpPr>
          <p:cNvPr id="29" name="Rectangle 19"/>
          <p:cNvSpPr>
            <a:spLocks noChangeArrowheads="1"/>
          </p:cNvSpPr>
          <p:nvPr/>
        </p:nvSpPr>
        <p:spPr bwMode="auto">
          <a:xfrm>
            <a:off x="4694237" y="4939068"/>
            <a:ext cx="3735388" cy="360363"/>
          </a:xfrm>
          <a:prstGeom prst="rect">
            <a:avLst/>
          </a:prstGeom>
          <a:solidFill>
            <a:schemeClr val="accent1">
              <a:alpha val="80000"/>
            </a:schemeClr>
          </a:solidFill>
          <a:ln w="9525">
            <a:noFill/>
            <a:miter lim="800000"/>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实践应用</a:t>
            </a:r>
          </a:p>
        </p:txBody>
      </p:sp>
      <p:sp>
        <p:nvSpPr>
          <p:cNvPr id="10255" name="Rectangle 9"/>
          <p:cNvSpPr>
            <a:spLocks noChangeArrowheads="1"/>
          </p:cNvSpPr>
          <p:nvPr/>
        </p:nvSpPr>
        <p:spPr bwMode="auto">
          <a:xfrm>
            <a:off x="4848225" y="2281593"/>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贝叶斯时空图变分自编码器的道路行驶时间预测模型，该模型融合了深度学习、图卷积神经网络、贝叶斯理论和变分自编码器以及生成对抗网络等技术，有效地对城市道路行驶时间分布进行了精确估计。</a:t>
            </a:r>
          </a:p>
        </p:txBody>
      </p:sp>
      <p:sp>
        <p:nvSpPr>
          <p:cNvPr id="10256" name="Rectangle 9"/>
          <p:cNvSpPr>
            <a:spLocks noChangeArrowheads="1"/>
          </p:cNvSpPr>
          <p:nvPr/>
        </p:nvSpPr>
        <p:spPr bwMode="auto">
          <a:xfrm>
            <a:off x="838200" y="3857028"/>
            <a:ext cx="3630612" cy="97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just" eaLnBrk="1" hangingPunct="1">
              <a:lnSpc>
                <a:spcPct val="130000"/>
              </a:lnSpc>
              <a:buFontTx/>
              <a:buChar char="•"/>
            </a:pPr>
            <a:r>
              <a:rPr kumimoji="1" lang="zh-CN" altLang="en-US" sz="1200" dirty="0">
                <a:latin typeface="+mj-ea"/>
                <a:ea typeface="+mj-ea"/>
                <a:sym typeface="微软雅黑" panose="020B0503020204020204" pitchFamily="34" charset="-122"/>
              </a:rPr>
              <a:t>我们对模型进行了详细的实证验证，结果显示，我们的模型在处理大量城市道路数据时展现出了良好的可扩展性和鲁棒性，且在预测精度上明显优于现有的方法。</a:t>
            </a:r>
          </a:p>
        </p:txBody>
      </p:sp>
      <p:sp>
        <p:nvSpPr>
          <p:cNvPr id="10257" name="Rectangle 9"/>
          <p:cNvSpPr>
            <a:spLocks noChangeArrowheads="1"/>
          </p:cNvSpPr>
          <p:nvPr/>
        </p:nvSpPr>
        <p:spPr bwMode="auto">
          <a:xfrm>
            <a:off x="4848224" y="3910368"/>
            <a:ext cx="34226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en-US" sz="1200" dirty="0">
                <a:latin typeface="+mj-ea"/>
                <a:ea typeface="+mj-ea"/>
              </a:rPr>
              <a:t>该研究为城市道路行驶时间分布提供了一个全新的解决方案，并基于理论实现了原型系统，有助于提高道路规划和管理的效率，为智能交通系统的发展提供重要支持。</a:t>
            </a:r>
            <a:endParaRPr kumimoji="1" lang="zh-CN" altLang="en-US" sz="1200" dirty="0">
              <a:latin typeface="+mj-ea"/>
              <a:ea typeface="+mj-ea"/>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3" name="矩形 2">
            <a:extLst>
              <a:ext uri="{FF2B5EF4-FFF2-40B4-BE49-F238E27FC236}">
                <a16:creationId xmlns:a16="http://schemas.microsoft.com/office/drawing/2014/main" id="{65898F04-484B-29BA-E930-47CA1C17B074}"/>
              </a:ext>
            </a:extLst>
          </p:cNvPr>
          <p:cNvSpPr/>
          <p:nvPr/>
        </p:nvSpPr>
        <p:spPr bwMode="auto">
          <a:xfrm>
            <a:off x="750887" y="2134168"/>
            <a:ext cx="3824288" cy="1330112"/>
          </a:xfrm>
          <a:prstGeom prst="rect">
            <a:avLst/>
          </a:prstGeom>
          <a:solidFill>
            <a:sysClr val="window" lastClr="FFFFFF"/>
          </a:solidFill>
          <a:ln w="12700">
            <a:noFill/>
            <a:miter lim="800000"/>
          </a:ln>
          <a:effectLst>
            <a:outerShdw blurRad="50800" dist="38100" dir="16200000" rotWithShape="0">
              <a:prstClr val="black">
                <a:alpha val="13000"/>
              </a:prstClr>
            </a:outerShdw>
          </a:effectLst>
        </p:spPr>
        <p:txBody>
          <a:bodyPr wrap="none" anchor="ctr"/>
          <a:lstStyle/>
          <a:p>
            <a:pPr algn="r" fontAlgn="auto">
              <a:spcBef>
                <a:spcPts val="0"/>
              </a:spcBef>
              <a:spcAft>
                <a:spcPts val="0"/>
              </a:spcAft>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250" name="Rectangle 9"/>
          <p:cNvSpPr>
            <a:spLocks noChangeArrowheads="1"/>
          </p:cNvSpPr>
          <p:nvPr/>
        </p:nvSpPr>
        <p:spPr bwMode="auto">
          <a:xfrm>
            <a:off x="904875" y="2281593"/>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923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我们提出了一种基于墨卡托的交互式地图匹配方法（</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MIVMM</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），将</a:t>
            </a:r>
            <a:r>
              <a:rPr kumimoji="1" lang="en-US" altLang="zh-CN" sz="1200" dirty="0">
                <a:latin typeface="微软雅黑" panose="020B0503020204020204" pitchFamily="34" charset="-122"/>
                <a:ea typeface="微软雅黑" panose="020B0503020204020204" pitchFamily="34" charset="-122"/>
                <a:sym typeface="微软雅黑" panose="020B0503020204020204" pitchFamily="34" charset="-122"/>
              </a:rPr>
              <a:t>GPS</a:t>
            </a:r>
            <a:r>
              <a:rPr kumimoji="1" lang="zh-CN" altLang="en-US" sz="1200" dirty="0">
                <a:latin typeface="微软雅黑" panose="020B0503020204020204" pitchFamily="34" charset="-122"/>
                <a:ea typeface="微软雅黑" panose="020B0503020204020204" pitchFamily="34" charset="-122"/>
                <a:sym typeface="微软雅黑" panose="020B0503020204020204" pitchFamily="34" charset="-122"/>
              </a:rPr>
              <a:t>轨迹点匹配到城市道路网上，获取了大量全市道路的历史行驶速度数据，实现了高效且准确的地图匹配。</a:t>
            </a:r>
          </a:p>
        </p:txBody>
      </p:sp>
      <p:sp>
        <p:nvSpPr>
          <p:cNvPr id="7" name="矩形 3">
            <a:extLst>
              <a:ext uri="{FF2B5EF4-FFF2-40B4-BE49-F238E27FC236}">
                <a16:creationId xmlns:a16="http://schemas.microsoft.com/office/drawing/2014/main" id="{40AD22B4-A4E2-A28F-B108-480881FED001}"/>
              </a:ext>
            </a:extLst>
          </p:cNvPr>
          <p:cNvSpPr>
            <a:spLocks noChangeArrowheads="1"/>
          </p:cNvSpPr>
          <p:nvPr/>
        </p:nvSpPr>
        <p:spPr bwMode="auto">
          <a:xfrm>
            <a:off x="619088" y="1122837"/>
            <a:ext cx="60015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总结</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circle(in)">
                                      <p:cBhvr>
                                        <p:cTn id="22" dur="2000"/>
                                        <p:tgtEl>
                                          <p:spTgt spid="2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circle(in)">
                                      <p:cBhvr>
                                        <p:cTn id="25" dur="2000"/>
                                        <p:tgtEl>
                                          <p:spTgt spid="2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0255"/>
                                        </p:tgtEl>
                                        <p:attrNameLst>
                                          <p:attrName>style.visibility</p:attrName>
                                        </p:attrNameLst>
                                      </p:cBhvr>
                                      <p:to>
                                        <p:strVal val="visible"/>
                                      </p:to>
                                    </p:set>
                                    <p:animEffect transition="in" filter="circle(in)">
                                      <p:cBhvr>
                                        <p:cTn id="28" dur="2000"/>
                                        <p:tgtEl>
                                          <p:spTgt spid="1025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0256"/>
                                        </p:tgtEl>
                                        <p:attrNameLst>
                                          <p:attrName>style.visibility</p:attrName>
                                        </p:attrNameLst>
                                      </p:cBhvr>
                                      <p:to>
                                        <p:strVal val="visible"/>
                                      </p:to>
                                    </p:set>
                                    <p:animEffect transition="in" filter="circle(in)">
                                      <p:cBhvr>
                                        <p:cTn id="31" dur="2000"/>
                                        <p:tgtEl>
                                          <p:spTgt spid="10256"/>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0257"/>
                                        </p:tgtEl>
                                        <p:attrNameLst>
                                          <p:attrName>style.visibility</p:attrName>
                                        </p:attrNameLst>
                                      </p:cBhvr>
                                      <p:to>
                                        <p:strVal val="visible"/>
                                      </p:to>
                                    </p:set>
                                    <p:animEffect transition="in" filter="circle(in)">
                                      <p:cBhvr>
                                        <p:cTn id="34" dur="2000"/>
                                        <p:tgtEl>
                                          <p:spTgt spid="10257"/>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circle(in)">
                                      <p:cBhvr>
                                        <p:cTn id="37" dur="2000"/>
                                        <p:tgtEl>
                                          <p:spTgt spid="3"/>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0250"/>
                                        </p:tgtEl>
                                        <p:attrNameLst>
                                          <p:attrName>style.visibility</p:attrName>
                                        </p:attrNameLst>
                                      </p:cBhvr>
                                      <p:to>
                                        <p:strVal val="visible"/>
                                      </p:to>
                                    </p:set>
                                    <p:animEffect transition="in" filter="circle(in)">
                                      <p:cBhvr>
                                        <p:cTn id="40" dur="2000"/>
                                        <p:tgtEl>
                                          <p:spTgt spid="1025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circle(in)">
                                      <p:cBhvr>
                                        <p:cTn id="4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P spid="25" grpId="0" animBg="1"/>
      <p:bldP spid="27" grpId="0" animBg="1"/>
      <p:bldP spid="28" grpId="0" animBg="1"/>
      <p:bldP spid="29" grpId="0" animBg="1"/>
      <p:bldP spid="10255" grpId="0"/>
      <p:bldP spid="10256" grpId="0"/>
      <p:bldP spid="10257" grpId="0"/>
      <p:bldP spid="3" grpId="0" animBg="1"/>
      <p:bldP spid="10250"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4" name="Rectangle 33">
            <a:extLst>
              <a:ext uri="{FF2B5EF4-FFF2-40B4-BE49-F238E27FC236}">
                <a16:creationId xmlns:a16="http://schemas.microsoft.com/office/drawing/2014/main" id="{6C053009-70A7-25A6-50CE-AA29967DC9FF}"/>
              </a:ext>
            </a:extLst>
          </p:cNvPr>
          <p:cNvSpPr/>
          <p:nvPr/>
        </p:nvSpPr>
        <p:spPr>
          <a:xfrm>
            <a:off x="476763" y="5069013"/>
            <a:ext cx="7843822" cy="875624"/>
          </a:xfrm>
          <a:prstGeom prst="rect">
            <a:avLst/>
          </a:prstGeom>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道路上的交通情况通常具有一定的模式性和规律性，比如在上下班高峰期间通常会有交通拥堵，而在非高峰时段，道路交通可能会比较顺畅。历史速度数据可以帮助我们识别这些模式和规律，从而进行更准确的预测。</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244681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获取道路历史速度数据</a:t>
            </a:r>
          </a:p>
        </p:txBody>
      </p:sp>
      <p:pic>
        <p:nvPicPr>
          <p:cNvPr id="7" name="图片 6">
            <a:extLst>
              <a:ext uri="{FF2B5EF4-FFF2-40B4-BE49-F238E27FC236}">
                <a16:creationId xmlns:a16="http://schemas.microsoft.com/office/drawing/2014/main" id="{D310544E-A0E4-AD83-412E-8E51FDDFF880}"/>
              </a:ext>
            </a:extLst>
          </p:cNvPr>
          <p:cNvPicPr>
            <a:picLocks noChangeAspect="1"/>
          </p:cNvPicPr>
          <p:nvPr/>
        </p:nvPicPr>
        <p:blipFill>
          <a:blip r:embed="rId3"/>
          <a:stretch>
            <a:fillRect/>
          </a:stretch>
        </p:blipFill>
        <p:spPr>
          <a:xfrm>
            <a:off x="675658" y="1941919"/>
            <a:ext cx="1157152" cy="1129073"/>
          </a:xfrm>
          <a:prstGeom prst="rect">
            <a:avLst/>
          </a:prstGeom>
        </p:spPr>
      </p:pic>
      <p:pic>
        <p:nvPicPr>
          <p:cNvPr id="9" name="图片 8">
            <a:extLst>
              <a:ext uri="{FF2B5EF4-FFF2-40B4-BE49-F238E27FC236}">
                <a16:creationId xmlns:a16="http://schemas.microsoft.com/office/drawing/2014/main" id="{DB163F81-EE9F-0643-F575-5AD1AF7D4E42}"/>
              </a:ext>
            </a:extLst>
          </p:cNvPr>
          <p:cNvPicPr>
            <a:picLocks noChangeAspect="1"/>
          </p:cNvPicPr>
          <p:nvPr/>
        </p:nvPicPr>
        <p:blipFill>
          <a:blip r:embed="rId4"/>
          <a:stretch>
            <a:fillRect/>
          </a:stretch>
        </p:blipFill>
        <p:spPr>
          <a:xfrm>
            <a:off x="2319403" y="2413584"/>
            <a:ext cx="980389" cy="885813"/>
          </a:xfrm>
          <a:prstGeom prst="rect">
            <a:avLst/>
          </a:prstGeom>
        </p:spPr>
      </p:pic>
      <p:pic>
        <p:nvPicPr>
          <p:cNvPr id="11" name="图片 10">
            <a:extLst>
              <a:ext uri="{FF2B5EF4-FFF2-40B4-BE49-F238E27FC236}">
                <a16:creationId xmlns:a16="http://schemas.microsoft.com/office/drawing/2014/main" id="{B34D72ED-2514-908B-B2B3-F35ADC55AD89}"/>
              </a:ext>
            </a:extLst>
          </p:cNvPr>
          <p:cNvPicPr>
            <a:picLocks noChangeAspect="1"/>
          </p:cNvPicPr>
          <p:nvPr/>
        </p:nvPicPr>
        <p:blipFill>
          <a:blip r:embed="rId5"/>
          <a:stretch>
            <a:fillRect/>
          </a:stretch>
        </p:blipFill>
        <p:spPr>
          <a:xfrm>
            <a:off x="3507551" y="2117683"/>
            <a:ext cx="1388602" cy="875625"/>
          </a:xfrm>
          <a:prstGeom prst="rect">
            <a:avLst/>
          </a:prstGeom>
        </p:spPr>
      </p:pic>
      <p:pic>
        <p:nvPicPr>
          <p:cNvPr id="15" name="图片 14">
            <a:extLst>
              <a:ext uri="{FF2B5EF4-FFF2-40B4-BE49-F238E27FC236}">
                <a16:creationId xmlns:a16="http://schemas.microsoft.com/office/drawing/2014/main" id="{505805D6-AAEC-E0B9-E5B2-DB2E726E62A0}"/>
              </a:ext>
            </a:extLst>
          </p:cNvPr>
          <p:cNvPicPr>
            <a:picLocks noChangeAspect="1"/>
          </p:cNvPicPr>
          <p:nvPr/>
        </p:nvPicPr>
        <p:blipFill>
          <a:blip r:embed="rId6"/>
          <a:stretch>
            <a:fillRect/>
          </a:stretch>
        </p:blipFill>
        <p:spPr>
          <a:xfrm>
            <a:off x="6459958" y="1979248"/>
            <a:ext cx="1189736" cy="1196693"/>
          </a:xfrm>
          <a:prstGeom prst="rect">
            <a:avLst/>
          </a:prstGeom>
        </p:spPr>
      </p:pic>
      <p:sp>
        <p:nvSpPr>
          <p:cNvPr id="59" name="圆角矩形 1">
            <a:extLst>
              <a:ext uri="{FF2B5EF4-FFF2-40B4-BE49-F238E27FC236}">
                <a16:creationId xmlns:a16="http://schemas.microsoft.com/office/drawing/2014/main" id="{625F84BE-3A9A-4B60-A794-2A0FA8401767}"/>
              </a:ext>
            </a:extLst>
          </p:cNvPr>
          <p:cNvSpPr/>
          <p:nvPr/>
        </p:nvSpPr>
        <p:spPr>
          <a:xfrm>
            <a:off x="476764" y="1788987"/>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0" name="组合 59">
            <a:extLst>
              <a:ext uri="{FF2B5EF4-FFF2-40B4-BE49-F238E27FC236}">
                <a16:creationId xmlns:a16="http://schemas.microsoft.com/office/drawing/2014/main" id="{F92B5C66-D516-4F61-B994-5795C9BC6F3B}"/>
              </a:ext>
            </a:extLst>
          </p:cNvPr>
          <p:cNvGrpSpPr/>
          <p:nvPr/>
        </p:nvGrpSpPr>
        <p:grpSpPr>
          <a:xfrm>
            <a:off x="476763" y="3175943"/>
            <a:ext cx="1529836" cy="1189673"/>
            <a:chOff x="7731746" y="3279991"/>
            <a:chExt cx="2204525" cy="982749"/>
          </a:xfrm>
        </p:grpSpPr>
        <p:sp>
          <p:nvSpPr>
            <p:cNvPr id="61" name="矩形 60">
              <a:extLst>
                <a:ext uri="{FF2B5EF4-FFF2-40B4-BE49-F238E27FC236}">
                  <a16:creationId xmlns:a16="http://schemas.microsoft.com/office/drawing/2014/main" id="{D4767250-F17D-413B-A092-14C1B7649866}"/>
                </a:ext>
              </a:extLst>
            </p:cNvPr>
            <p:cNvSpPr/>
            <p:nvPr/>
          </p:nvSpPr>
          <p:spPr>
            <a:xfrm>
              <a:off x="7749685" y="3679250"/>
              <a:ext cx="2186586" cy="5834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网约车、出租车等服务平台的车辆提供的大量车辆轨迹数据。</a:t>
              </a:r>
            </a:p>
          </p:txBody>
        </p:sp>
        <p:sp>
          <p:nvSpPr>
            <p:cNvPr id="62" name="矩形 61">
              <a:extLst>
                <a:ext uri="{FF2B5EF4-FFF2-40B4-BE49-F238E27FC236}">
                  <a16:creationId xmlns:a16="http://schemas.microsoft.com/office/drawing/2014/main" id="{50F67F46-EC1E-47CA-B104-C4458C60C204}"/>
                </a:ext>
              </a:extLst>
            </p:cNvPr>
            <p:cNvSpPr/>
            <p:nvPr/>
          </p:nvSpPr>
          <p:spPr>
            <a:xfrm>
              <a:off x="7731746" y="3279991"/>
              <a:ext cx="2186586" cy="32357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cs typeface="+mn-ea"/>
                  <a:sym typeface="+mn-lt"/>
                </a:rPr>
                <a:t>GPS</a:t>
              </a:r>
              <a:r>
                <a:rPr lang="zh-CN" altLang="en-US" b="1" dirty="0">
                  <a:cs typeface="+mn-ea"/>
                  <a:sym typeface="+mn-lt"/>
                </a:rPr>
                <a:t>轨迹</a:t>
              </a:r>
            </a:p>
          </p:txBody>
        </p:sp>
      </p:grpSp>
      <p:sp>
        <p:nvSpPr>
          <p:cNvPr id="69" name="圆角矩形 1">
            <a:extLst>
              <a:ext uri="{FF2B5EF4-FFF2-40B4-BE49-F238E27FC236}">
                <a16:creationId xmlns:a16="http://schemas.microsoft.com/office/drawing/2014/main" id="{78074438-ACBF-321B-4FC0-42E5EF7D94C1}"/>
              </a:ext>
            </a:extLst>
          </p:cNvPr>
          <p:cNvSpPr/>
          <p:nvPr/>
        </p:nvSpPr>
        <p:spPr>
          <a:xfrm>
            <a:off x="3462190"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0" name="组合 69">
            <a:extLst>
              <a:ext uri="{FF2B5EF4-FFF2-40B4-BE49-F238E27FC236}">
                <a16:creationId xmlns:a16="http://schemas.microsoft.com/office/drawing/2014/main" id="{B7E0B274-99EF-6F15-3996-56B0F5AB394F}"/>
              </a:ext>
            </a:extLst>
          </p:cNvPr>
          <p:cNvGrpSpPr/>
          <p:nvPr/>
        </p:nvGrpSpPr>
        <p:grpSpPr>
          <a:xfrm>
            <a:off x="3429170" y="3198989"/>
            <a:ext cx="1545364" cy="1146538"/>
            <a:chOff x="7670420" y="3206806"/>
            <a:chExt cx="2256588" cy="1057844"/>
          </a:xfrm>
        </p:grpSpPr>
        <p:sp>
          <p:nvSpPr>
            <p:cNvPr id="71" name="矩形 70">
              <a:extLst>
                <a:ext uri="{FF2B5EF4-FFF2-40B4-BE49-F238E27FC236}">
                  <a16:creationId xmlns:a16="http://schemas.microsoft.com/office/drawing/2014/main" id="{A713EBE2-0AB1-9AFD-CB9C-229C504ACDAA}"/>
                </a:ext>
              </a:extLst>
            </p:cNvPr>
            <p:cNvSpPr/>
            <p:nvPr/>
          </p:nvSpPr>
          <p:spPr>
            <a:xfrm>
              <a:off x="7670420" y="3614364"/>
              <a:ext cx="2256588" cy="65028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地图匹配为每条道路匹配多个对应的</a:t>
              </a:r>
              <a:r>
                <a:rPr lang="en-US" altLang="zh-CN" sz="1100" dirty="0">
                  <a:solidFill>
                    <a:schemeClr val="tx1">
                      <a:lumMod val="75000"/>
                      <a:lumOff val="25000"/>
                    </a:schemeClr>
                  </a:solidFill>
                  <a:cs typeface="+mn-ea"/>
                  <a:sym typeface="+mn-lt"/>
                </a:rPr>
                <a:t>GPS</a:t>
              </a:r>
              <a:r>
                <a:rPr lang="zh-CN" altLang="en-US" sz="1100" dirty="0">
                  <a:solidFill>
                    <a:schemeClr val="tx1">
                      <a:lumMod val="75000"/>
                      <a:lumOff val="25000"/>
                    </a:schemeClr>
                  </a:solidFill>
                  <a:cs typeface="+mn-ea"/>
                  <a:sym typeface="+mn-lt"/>
                </a:rPr>
                <a:t>轨迹。</a:t>
              </a:r>
            </a:p>
          </p:txBody>
        </p:sp>
        <p:sp>
          <p:nvSpPr>
            <p:cNvPr id="72" name="矩形 71">
              <a:extLst>
                <a:ext uri="{FF2B5EF4-FFF2-40B4-BE49-F238E27FC236}">
                  <a16:creationId xmlns:a16="http://schemas.microsoft.com/office/drawing/2014/main" id="{A9D82870-AB61-E844-5CB0-6F67869BB980}"/>
                </a:ext>
              </a:extLst>
            </p:cNvPr>
            <p:cNvSpPr/>
            <p:nvPr/>
          </p:nvSpPr>
          <p:spPr>
            <a:xfrm>
              <a:off x="7758099" y="3206806"/>
              <a:ext cx="2147958" cy="36371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匹配路径</a:t>
              </a:r>
            </a:p>
          </p:txBody>
        </p:sp>
      </p:grpSp>
      <p:sp>
        <p:nvSpPr>
          <p:cNvPr id="74" name="圆角矩形 1">
            <a:extLst>
              <a:ext uri="{FF2B5EF4-FFF2-40B4-BE49-F238E27FC236}">
                <a16:creationId xmlns:a16="http://schemas.microsoft.com/office/drawing/2014/main" id="{72B25565-FC3F-E47E-6709-4B9CDE4A388B}"/>
              </a:ext>
            </a:extLst>
          </p:cNvPr>
          <p:cNvSpPr/>
          <p:nvPr/>
        </p:nvSpPr>
        <p:spPr>
          <a:xfrm>
            <a:off x="6277356" y="1805738"/>
            <a:ext cx="1529836" cy="2883824"/>
          </a:xfrm>
          <a:prstGeom prst="roundRect">
            <a:avLst>
              <a:gd name="adj" fmla="val 8114"/>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75" name="组合 74">
            <a:extLst>
              <a:ext uri="{FF2B5EF4-FFF2-40B4-BE49-F238E27FC236}">
                <a16:creationId xmlns:a16="http://schemas.microsoft.com/office/drawing/2014/main" id="{7BCA2609-ABC0-F461-89D8-F6D4B97FB85D}"/>
              </a:ext>
            </a:extLst>
          </p:cNvPr>
          <p:cNvGrpSpPr/>
          <p:nvPr/>
        </p:nvGrpSpPr>
        <p:grpSpPr>
          <a:xfrm>
            <a:off x="6220515" y="3225246"/>
            <a:ext cx="1616945" cy="1317803"/>
            <a:chOff x="7633307" y="3231042"/>
            <a:chExt cx="2450899" cy="1215864"/>
          </a:xfrm>
        </p:grpSpPr>
        <p:sp>
          <p:nvSpPr>
            <p:cNvPr id="76" name="矩形 75">
              <a:extLst>
                <a:ext uri="{FF2B5EF4-FFF2-40B4-BE49-F238E27FC236}">
                  <a16:creationId xmlns:a16="http://schemas.microsoft.com/office/drawing/2014/main" id="{9A75899F-51B1-267B-AC4D-D2B13E6883A7}"/>
                </a:ext>
              </a:extLst>
            </p:cNvPr>
            <p:cNvSpPr/>
            <p:nvPr/>
          </p:nvSpPr>
          <p:spPr>
            <a:xfrm>
              <a:off x="7897620" y="3599970"/>
              <a:ext cx="2186586" cy="846936"/>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100" dirty="0">
                  <a:solidFill>
                    <a:schemeClr val="tx1">
                      <a:lumMod val="75000"/>
                      <a:lumOff val="25000"/>
                    </a:schemeClr>
                  </a:solidFill>
                  <a:cs typeface="+mn-ea"/>
                  <a:sym typeface="+mn-lt"/>
                </a:rPr>
                <a:t>将计算的每个道路的历史行驶速度持久化，为</a:t>
              </a:r>
              <a:r>
                <a:rPr lang="en-US" altLang="zh-CN" sz="1100" dirty="0">
                  <a:solidFill>
                    <a:schemeClr val="tx1">
                      <a:lumMod val="75000"/>
                      <a:lumOff val="25000"/>
                    </a:schemeClr>
                  </a:solidFill>
                  <a:cs typeface="+mn-ea"/>
                  <a:sym typeface="+mn-lt"/>
                </a:rPr>
                <a:t>ITS</a:t>
              </a:r>
              <a:r>
                <a:rPr lang="zh-CN" altLang="en-US" sz="1100" dirty="0">
                  <a:solidFill>
                    <a:schemeClr val="tx1">
                      <a:lumMod val="75000"/>
                      <a:lumOff val="25000"/>
                    </a:schemeClr>
                  </a:solidFill>
                  <a:cs typeface="+mn-ea"/>
                  <a:sym typeface="+mn-lt"/>
                </a:rPr>
                <a:t>应用提供基础数据。</a:t>
              </a:r>
            </a:p>
          </p:txBody>
        </p:sp>
        <p:sp>
          <p:nvSpPr>
            <p:cNvPr id="77" name="矩形 76">
              <a:extLst>
                <a:ext uri="{FF2B5EF4-FFF2-40B4-BE49-F238E27FC236}">
                  <a16:creationId xmlns:a16="http://schemas.microsoft.com/office/drawing/2014/main" id="{8297F5F2-B11A-7BA1-417D-27F4004454AB}"/>
                </a:ext>
              </a:extLst>
            </p:cNvPr>
            <p:cNvSpPr/>
            <p:nvPr/>
          </p:nvSpPr>
          <p:spPr>
            <a:xfrm>
              <a:off x="7633307" y="3231042"/>
              <a:ext cx="2450899" cy="36140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cs typeface="+mn-ea"/>
                  <a:sym typeface="+mn-lt"/>
                </a:rPr>
                <a:t>历史行驶速度</a:t>
              </a:r>
            </a:p>
          </p:txBody>
        </p:sp>
      </p:grpSp>
      <p:sp>
        <p:nvSpPr>
          <p:cNvPr id="78" name="右箭头 86">
            <a:extLst>
              <a:ext uri="{FF2B5EF4-FFF2-40B4-BE49-F238E27FC236}">
                <a16:creationId xmlns:a16="http://schemas.microsoft.com/office/drawing/2014/main" id="{59221D46-6868-172C-DCDF-15B4AF833F32}"/>
              </a:ext>
            </a:extLst>
          </p:cNvPr>
          <p:cNvSpPr/>
          <p:nvPr/>
        </p:nvSpPr>
        <p:spPr>
          <a:xfrm rot="10800000" flipH="1" flipV="1">
            <a:off x="2292378" y="3240018"/>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右箭头 86">
            <a:extLst>
              <a:ext uri="{FF2B5EF4-FFF2-40B4-BE49-F238E27FC236}">
                <a16:creationId xmlns:a16="http://schemas.microsoft.com/office/drawing/2014/main" id="{C95BF083-DB97-2977-683F-F8D5090535E8}"/>
              </a:ext>
            </a:extLst>
          </p:cNvPr>
          <p:cNvSpPr/>
          <p:nvPr/>
        </p:nvSpPr>
        <p:spPr>
          <a:xfrm rot="10800000" flipH="1" flipV="1">
            <a:off x="5182776" y="3236232"/>
            <a:ext cx="1034441" cy="478352"/>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矩形 79">
            <a:extLst>
              <a:ext uri="{FF2B5EF4-FFF2-40B4-BE49-F238E27FC236}">
                <a16:creationId xmlns:a16="http://schemas.microsoft.com/office/drawing/2014/main" id="{A7D2064F-DE9E-04B1-1479-F2A51A17CC42}"/>
              </a:ext>
            </a:extLst>
          </p:cNvPr>
          <p:cNvSpPr/>
          <p:nvPr/>
        </p:nvSpPr>
        <p:spPr>
          <a:xfrm>
            <a:off x="2287563" y="3656705"/>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地图匹配</a:t>
            </a:r>
          </a:p>
        </p:txBody>
      </p:sp>
      <p:sp>
        <p:nvSpPr>
          <p:cNvPr id="81" name="矩形 80">
            <a:extLst>
              <a:ext uri="{FF2B5EF4-FFF2-40B4-BE49-F238E27FC236}">
                <a16:creationId xmlns:a16="http://schemas.microsoft.com/office/drawing/2014/main" id="{04B90E12-584D-168A-5D5D-6FB77A720926}"/>
              </a:ext>
            </a:extLst>
          </p:cNvPr>
          <p:cNvSpPr/>
          <p:nvPr/>
        </p:nvSpPr>
        <p:spPr>
          <a:xfrm>
            <a:off x="5005103" y="3654423"/>
            <a:ext cx="1434659" cy="3251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cs typeface="+mn-ea"/>
                <a:sym typeface="+mn-lt"/>
              </a:rPr>
              <a:t>计算行驶速度</a:t>
            </a:r>
          </a:p>
        </p:txBody>
      </p:sp>
      <p:cxnSp>
        <p:nvCxnSpPr>
          <p:cNvPr id="3" name="直接连接符 2">
            <a:extLst>
              <a:ext uri="{FF2B5EF4-FFF2-40B4-BE49-F238E27FC236}">
                <a16:creationId xmlns:a16="http://schemas.microsoft.com/office/drawing/2014/main" id="{7102CF41-AE25-5423-353B-234267946F8F}"/>
              </a:ext>
            </a:extLst>
          </p:cNvPr>
          <p:cNvCxnSpPr>
            <a:cxnSpLocks/>
          </p:cNvCxnSpPr>
          <p:nvPr/>
        </p:nvCxnSpPr>
        <p:spPr>
          <a:xfrm>
            <a:off x="573206" y="6007142"/>
            <a:ext cx="767914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0-#ppt_w/2"/>
                                          </p:val>
                                        </p:tav>
                                        <p:tav tm="100000">
                                          <p:val>
                                            <p:strVal val="#ppt_x"/>
                                          </p:val>
                                        </p:tav>
                                      </p:tavLst>
                                    </p:anim>
                                    <p:anim calcmode="lin" valueType="num">
                                      <p:cBhvr additive="base">
                                        <p:cTn id="40" dur="5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0-#ppt_w/2"/>
                                          </p:val>
                                        </p:tav>
                                        <p:tav tm="100000">
                                          <p:val>
                                            <p:strVal val="#ppt_x"/>
                                          </p:val>
                                        </p:tav>
                                      </p:tavLst>
                                    </p:anim>
                                    <p:anim calcmode="lin" valueType="num">
                                      <p:cBhvr additive="base">
                                        <p:cTn id="44" dur="500" fill="hold"/>
                                        <p:tgtEl>
                                          <p:spTgt spid="7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0-#ppt_w/2"/>
                                          </p:val>
                                        </p:tav>
                                        <p:tav tm="100000">
                                          <p:val>
                                            <p:strVal val="#ppt_x"/>
                                          </p:val>
                                        </p:tav>
                                      </p:tavLst>
                                    </p:anim>
                                    <p:anim calcmode="lin" valueType="num">
                                      <p:cBhvr additive="base">
                                        <p:cTn id="48" dur="500" fill="hold"/>
                                        <p:tgtEl>
                                          <p:spTgt spid="74"/>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additive="base">
                                        <p:cTn id="51" dur="500" fill="hold"/>
                                        <p:tgtEl>
                                          <p:spTgt spid="75"/>
                                        </p:tgtEl>
                                        <p:attrNameLst>
                                          <p:attrName>ppt_x</p:attrName>
                                        </p:attrNameLst>
                                      </p:cBhvr>
                                      <p:tavLst>
                                        <p:tav tm="0">
                                          <p:val>
                                            <p:strVal val="0-#ppt_w/2"/>
                                          </p:val>
                                        </p:tav>
                                        <p:tav tm="100000">
                                          <p:val>
                                            <p:strVal val="#ppt_x"/>
                                          </p:val>
                                        </p:tav>
                                      </p:tavLst>
                                    </p:anim>
                                    <p:anim calcmode="lin" valueType="num">
                                      <p:cBhvr additive="base">
                                        <p:cTn id="52" dur="500" fill="hold"/>
                                        <p:tgtEl>
                                          <p:spTgt spid="7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additive="base">
                                        <p:cTn id="55" dur="500" fill="hold"/>
                                        <p:tgtEl>
                                          <p:spTgt spid="78"/>
                                        </p:tgtEl>
                                        <p:attrNameLst>
                                          <p:attrName>ppt_x</p:attrName>
                                        </p:attrNameLst>
                                      </p:cBhvr>
                                      <p:tavLst>
                                        <p:tav tm="0">
                                          <p:val>
                                            <p:strVal val="0-#ppt_w/2"/>
                                          </p:val>
                                        </p:tav>
                                        <p:tav tm="100000">
                                          <p:val>
                                            <p:strVal val="#ppt_x"/>
                                          </p:val>
                                        </p:tav>
                                      </p:tavLst>
                                    </p:anim>
                                    <p:anim calcmode="lin" valueType="num">
                                      <p:cBhvr additive="base">
                                        <p:cTn id="56" dur="500" fill="hold"/>
                                        <p:tgtEl>
                                          <p:spTgt spid="7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 calcmode="lin" valueType="num">
                                      <p:cBhvr additive="base">
                                        <p:cTn id="59" dur="500" fill="hold"/>
                                        <p:tgtEl>
                                          <p:spTgt spid="79"/>
                                        </p:tgtEl>
                                        <p:attrNameLst>
                                          <p:attrName>ppt_x</p:attrName>
                                        </p:attrNameLst>
                                      </p:cBhvr>
                                      <p:tavLst>
                                        <p:tav tm="0">
                                          <p:val>
                                            <p:strVal val="0-#ppt_w/2"/>
                                          </p:val>
                                        </p:tav>
                                        <p:tav tm="100000">
                                          <p:val>
                                            <p:strVal val="#ppt_x"/>
                                          </p:val>
                                        </p:tav>
                                      </p:tavLst>
                                    </p:anim>
                                    <p:anim calcmode="lin" valueType="num">
                                      <p:cBhvr additive="base">
                                        <p:cTn id="60" dur="500" fill="hold"/>
                                        <p:tgtEl>
                                          <p:spTgt spid="7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additive="base">
                                        <p:cTn id="63" dur="500" fill="hold"/>
                                        <p:tgtEl>
                                          <p:spTgt spid="80"/>
                                        </p:tgtEl>
                                        <p:attrNameLst>
                                          <p:attrName>ppt_x</p:attrName>
                                        </p:attrNameLst>
                                      </p:cBhvr>
                                      <p:tavLst>
                                        <p:tav tm="0">
                                          <p:val>
                                            <p:strVal val="0-#ppt_w/2"/>
                                          </p:val>
                                        </p:tav>
                                        <p:tav tm="100000">
                                          <p:val>
                                            <p:strVal val="#ppt_x"/>
                                          </p:val>
                                        </p:tav>
                                      </p:tavLst>
                                    </p:anim>
                                    <p:anim calcmode="lin" valueType="num">
                                      <p:cBhvr additive="base">
                                        <p:cTn id="64" dur="500" fill="hold"/>
                                        <p:tgtEl>
                                          <p:spTgt spid="8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additive="base">
                                        <p:cTn id="67" dur="500" fill="hold"/>
                                        <p:tgtEl>
                                          <p:spTgt spid="81"/>
                                        </p:tgtEl>
                                        <p:attrNameLst>
                                          <p:attrName>ppt_x</p:attrName>
                                        </p:attrNameLst>
                                      </p:cBhvr>
                                      <p:tavLst>
                                        <p:tav tm="0">
                                          <p:val>
                                            <p:strVal val="0-#ppt_w/2"/>
                                          </p:val>
                                        </p:tav>
                                        <p:tav tm="100000">
                                          <p:val>
                                            <p:strVal val="#ppt_x"/>
                                          </p:val>
                                        </p:tav>
                                      </p:tavLst>
                                    </p:anim>
                                    <p:anim calcmode="lin" valueType="num">
                                      <p:cBhvr additive="base">
                                        <p:cTn id="68" dur="500" fill="hold"/>
                                        <p:tgtEl>
                                          <p:spTgt spid="81"/>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0-#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9" grpId="0" animBg="1"/>
      <p:bldP spid="69" grpId="0" animBg="1"/>
      <p:bldP spid="74" grpId="0" animBg="1"/>
      <p:bldP spid="78" grpId="0" animBg="1"/>
      <p:bldP spid="79" grpId="0" animBg="1"/>
      <p:bldP spid="80" grpId="0"/>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9" name="矩形 3">
            <a:extLst>
              <a:ext uri="{FF2B5EF4-FFF2-40B4-BE49-F238E27FC236}">
                <a16:creationId xmlns:a16="http://schemas.microsoft.com/office/drawing/2014/main" id="{8DE39DBF-1EA6-9FDE-FB6C-BE7388FED6B5}"/>
              </a:ext>
            </a:extLst>
          </p:cNvPr>
          <p:cNvSpPr>
            <a:spLocks noChangeArrowheads="1"/>
          </p:cNvSpPr>
          <p:nvPr/>
        </p:nvSpPr>
        <p:spPr bwMode="auto">
          <a:xfrm>
            <a:off x="619088" y="1122837"/>
            <a:ext cx="1292647"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展望与不足</a:t>
            </a:r>
          </a:p>
        </p:txBody>
      </p:sp>
      <p:grpSp>
        <p:nvGrpSpPr>
          <p:cNvPr id="10" name="组合 9">
            <a:extLst>
              <a:ext uri="{FF2B5EF4-FFF2-40B4-BE49-F238E27FC236}">
                <a16:creationId xmlns:a16="http://schemas.microsoft.com/office/drawing/2014/main" id="{1EA2A725-39BB-1CFE-A3D9-1E0FDFCA10B0}"/>
              </a:ext>
            </a:extLst>
          </p:cNvPr>
          <p:cNvGrpSpPr/>
          <p:nvPr/>
        </p:nvGrpSpPr>
        <p:grpSpPr>
          <a:xfrm>
            <a:off x="223384" y="1946082"/>
            <a:ext cx="8583968" cy="3659477"/>
            <a:chOff x="831335" y="1773831"/>
            <a:chExt cx="10626749" cy="4411479"/>
          </a:xfrm>
        </p:grpSpPr>
        <p:sp>
          <p:nvSpPr>
            <p:cNvPr id="16" name="Line 10">
              <a:extLst>
                <a:ext uri="{FF2B5EF4-FFF2-40B4-BE49-F238E27FC236}">
                  <a16:creationId xmlns:a16="http://schemas.microsoft.com/office/drawing/2014/main" id="{3FAAF334-2B37-5E5D-593F-5A4C067E0E51}"/>
                </a:ext>
              </a:extLst>
            </p:cNvPr>
            <p:cNvSpPr>
              <a:spLocks noChangeShapeType="1"/>
            </p:cNvSpPr>
            <p:nvPr/>
          </p:nvSpPr>
          <p:spPr bwMode="auto">
            <a:xfrm>
              <a:off x="6164263" y="34321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17" name="Line 11">
              <a:extLst>
                <a:ext uri="{FF2B5EF4-FFF2-40B4-BE49-F238E27FC236}">
                  <a16:creationId xmlns:a16="http://schemas.microsoft.com/office/drawing/2014/main" id="{87B029E8-176B-4F2C-55E1-63AA6817710A}"/>
                </a:ext>
              </a:extLst>
            </p:cNvPr>
            <p:cNvSpPr>
              <a:spLocks noChangeShapeType="1"/>
            </p:cNvSpPr>
            <p:nvPr/>
          </p:nvSpPr>
          <p:spPr bwMode="auto">
            <a:xfrm>
              <a:off x="6164263" y="34321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grpSp>
          <p:nvGrpSpPr>
            <p:cNvPr id="19" name="组合 18">
              <a:extLst>
                <a:ext uri="{FF2B5EF4-FFF2-40B4-BE49-F238E27FC236}">
                  <a16:creationId xmlns:a16="http://schemas.microsoft.com/office/drawing/2014/main" id="{19E3114C-9517-7EFB-C846-315FAB1B5DE7}"/>
                </a:ext>
              </a:extLst>
            </p:cNvPr>
            <p:cNvGrpSpPr/>
            <p:nvPr/>
          </p:nvGrpSpPr>
          <p:grpSpPr>
            <a:xfrm>
              <a:off x="4597400" y="1873250"/>
              <a:ext cx="2997200" cy="4201320"/>
              <a:chOff x="4597400" y="1873250"/>
              <a:chExt cx="2997200" cy="4201320"/>
            </a:xfrm>
          </p:grpSpPr>
          <p:sp>
            <p:nvSpPr>
              <p:cNvPr id="38" name="任意多边形 21">
                <a:extLst>
                  <a:ext uri="{FF2B5EF4-FFF2-40B4-BE49-F238E27FC236}">
                    <a16:creationId xmlns:a16="http://schemas.microsoft.com/office/drawing/2014/main" id="{D8397581-06EE-2EFB-6BB7-DB12CA656FA4}"/>
                  </a:ext>
                </a:extLst>
              </p:cNvPr>
              <p:cNvSpPr/>
              <p:nvPr/>
            </p:nvSpPr>
            <p:spPr>
              <a:xfrm>
                <a:off x="5514975" y="5434013"/>
                <a:ext cx="1158876" cy="640557"/>
              </a:xfrm>
              <a:custGeom>
                <a:avLst/>
                <a:gdLst>
                  <a:gd name="connsiteX0" fmla="*/ 373064 w 1158876"/>
                  <a:gd name="connsiteY0" fmla="*/ 473869 h 640557"/>
                  <a:gd name="connsiteX1" fmla="*/ 785813 w 1158876"/>
                  <a:gd name="connsiteY1" fmla="*/ 473869 h 640557"/>
                  <a:gd name="connsiteX2" fmla="*/ 869157 w 1158876"/>
                  <a:gd name="connsiteY2" fmla="*/ 557213 h 640557"/>
                  <a:gd name="connsiteX3" fmla="*/ 869156 w 1158876"/>
                  <a:gd name="connsiteY3" fmla="*/ 557213 h 640557"/>
                  <a:gd name="connsiteX4" fmla="*/ 785812 w 1158876"/>
                  <a:gd name="connsiteY4" fmla="*/ 640557 h 640557"/>
                  <a:gd name="connsiteX5" fmla="*/ 373064 w 1158876"/>
                  <a:gd name="connsiteY5" fmla="*/ 640556 h 640557"/>
                  <a:gd name="connsiteX6" fmla="*/ 296270 w 1158876"/>
                  <a:gd name="connsiteY6" fmla="*/ 589654 h 640557"/>
                  <a:gd name="connsiteX7" fmla="*/ 289720 w 1158876"/>
                  <a:gd name="connsiteY7" fmla="*/ 557213 h 640557"/>
                  <a:gd name="connsiteX8" fmla="*/ 296270 w 1158876"/>
                  <a:gd name="connsiteY8" fmla="*/ 524772 h 640557"/>
                  <a:gd name="connsiteX9" fmla="*/ 373064 w 1158876"/>
                  <a:gd name="connsiteY9" fmla="*/ 473869 h 640557"/>
                  <a:gd name="connsiteX10" fmla="*/ 156369 w 1158876"/>
                  <a:gd name="connsiteY10" fmla="*/ 235744 h 640557"/>
                  <a:gd name="connsiteX11" fmla="*/ 1002508 w 1158876"/>
                  <a:gd name="connsiteY11" fmla="*/ 235744 h 640557"/>
                  <a:gd name="connsiteX12" fmla="*/ 1085852 w 1158876"/>
                  <a:gd name="connsiteY12" fmla="*/ 319088 h 640557"/>
                  <a:gd name="connsiteX13" fmla="*/ 1085851 w 1158876"/>
                  <a:gd name="connsiteY13" fmla="*/ 319088 h 640557"/>
                  <a:gd name="connsiteX14" fmla="*/ 1002507 w 1158876"/>
                  <a:gd name="connsiteY14" fmla="*/ 402432 h 640557"/>
                  <a:gd name="connsiteX15" fmla="*/ 156369 w 1158876"/>
                  <a:gd name="connsiteY15" fmla="*/ 402431 h 640557"/>
                  <a:gd name="connsiteX16" fmla="*/ 79574 w 1158876"/>
                  <a:gd name="connsiteY16" fmla="*/ 351528 h 640557"/>
                  <a:gd name="connsiteX17" fmla="*/ 73025 w 1158876"/>
                  <a:gd name="connsiteY17" fmla="*/ 319087 h 640557"/>
                  <a:gd name="connsiteX18" fmla="*/ 79574 w 1158876"/>
                  <a:gd name="connsiteY18" fmla="*/ 286646 h 640557"/>
                  <a:gd name="connsiteX19" fmla="*/ 156369 w 1158876"/>
                  <a:gd name="connsiteY19" fmla="*/ 235744 h 640557"/>
                  <a:gd name="connsiteX20" fmla="*/ 83344 w 1158876"/>
                  <a:gd name="connsiteY20" fmla="*/ 0 h 640557"/>
                  <a:gd name="connsiteX21" fmla="*/ 1075532 w 1158876"/>
                  <a:gd name="connsiteY21" fmla="*/ 0 h 640557"/>
                  <a:gd name="connsiteX22" fmla="*/ 1158876 w 1158876"/>
                  <a:gd name="connsiteY22" fmla="*/ 83344 h 640557"/>
                  <a:gd name="connsiteX23" fmla="*/ 1158875 w 1158876"/>
                  <a:gd name="connsiteY23" fmla="*/ 83344 h 640557"/>
                  <a:gd name="connsiteX24" fmla="*/ 1075531 w 1158876"/>
                  <a:gd name="connsiteY24" fmla="*/ 166688 h 640557"/>
                  <a:gd name="connsiteX25" fmla="*/ 83344 w 1158876"/>
                  <a:gd name="connsiteY25" fmla="*/ 166687 h 640557"/>
                  <a:gd name="connsiteX26" fmla="*/ 6549 w 1158876"/>
                  <a:gd name="connsiteY26" fmla="*/ 115784 h 640557"/>
                  <a:gd name="connsiteX27" fmla="*/ 0 w 1158876"/>
                  <a:gd name="connsiteY27" fmla="*/ 83343 h 640557"/>
                  <a:gd name="connsiteX28" fmla="*/ 6549 w 1158876"/>
                  <a:gd name="connsiteY28" fmla="*/ 50902 h 640557"/>
                  <a:gd name="connsiteX29" fmla="*/ 83344 w 1158876"/>
                  <a:gd name="connsiteY29" fmla="*/ 0 h 64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58876" h="640557">
                    <a:moveTo>
                      <a:pt x="373064" y="473869"/>
                    </a:moveTo>
                    <a:lnTo>
                      <a:pt x="785813" y="473869"/>
                    </a:lnTo>
                    <a:cubicBezTo>
                      <a:pt x="831843" y="473869"/>
                      <a:pt x="869157" y="511183"/>
                      <a:pt x="869157" y="557213"/>
                    </a:cubicBezTo>
                    <a:lnTo>
                      <a:pt x="869156" y="557213"/>
                    </a:lnTo>
                    <a:cubicBezTo>
                      <a:pt x="869156" y="603243"/>
                      <a:pt x="831842" y="640557"/>
                      <a:pt x="785812" y="640557"/>
                    </a:cubicBezTo>
                    <a:lnTo>
                      <a:pt x="373064" y="640556"/>
                    </a:lnTo>
                    <a:cubicBezTo>
                      <a:pt x="338542" y="640556"/>
                      <a:pt x="308922" y="619567"/>
                      <a:pt x="296270" y="589654"/>
                    </a:cubicBezTo>
                    <a:lnTo>
                      <a:pt x="289720" y="557213"/>
                    </a:lnTo>
                    <a:lnTo>
                      <a:pt x="296270" y="524772"/>
                    </a:lnTo>
                    <a:cubicBezTo>
                      <a:pt x="308922" y="494858"/>
                      <a:pt x="338542" y="473869"/>
                      <a:pt x="373064" y="473869"/>
                    </a:cubicBezTo>
                    <a:close/>
                    <a:moveTo>
                      <a:pt x="156369" y="235744"/>
                    </a:moveTo>
                    <a:lnTo>
                      <a:pt x="1002508" y="235744"/>
                    </a:lnTo>
                    <a:cubicBezTo>
                      <a:pt x="1048538" y="235744"/>
                      <a:pt x="1085852" y="273058"/>
                      <a:pt x="1085852" y="319088"/>
                    </a:cubicBezTo>
                    <a:lnTo>
                      <a:pt x="1085851" y="319088"/>
                    </a:lnTo>
                    <a:cubicBezTo>
                      <a:pt x="1085851" y="365118"/>
                      <a:pt x="1048537" y="402432"/>
                      <a:pt x="1002507" y="402432"/>
                    </a:cubicBezTo>
                    <a:lnTo>
                      <a:pt x="156369" y="402431"/>
                    </a:lnTo>
                    <a:cubicBezTo>
                      <a:pt x="121846" y="402431"/>
                      <a:pt x="92227" y="381442"/>
                      <a:pt x="79574" y="351528"/>
                    </a:cubicBezTo>
                    <a:lnTo>
                      <a:pt x="73025" y="319087"/>
                    </a:lnTo>
                    <a:lnTo>
                      <a:pt x="79574" y="286646"/>
                    </a:lnTo>
                    <a:cubicBezTo>
                      <a:pt x="92227" y="256733"/>
                      <a:pt x="121846" y="235744"/>
                      <a:pt x="156369" y="235744"/>
                    </a:cubicBezTo>
                    <a:close/>
                    <a:moveTo>
                      <a:pt x="83344" y="0"/>
                    </a:moveTo>
                    <a:lnTo>
                      <a:pt x="1075532" y="0"/>
                    </a:lnTo>
                    <a:cubicBezTo>
                      <a:pt x="1121562" y="0"/>
                      <a:pt x="1158876" y="37314"/>
                      <a:pt x="1158876" y="83344"/>
                    </a:cubicBezTo>
                    <a:lnTo>
                      <a:pt x="1158875" y="83344"/>
                    </a:lnTo>
                    <a:cubicBezTo>
                      <a:pt x="1158875" y="129374"/>
                      <a:pt x="1121561" y="166688"/>
                      <a:pt x="1075531" y="166688"/>
                    </a:cubicBezTo>
                    <a:lnTo>
                      <a:pt x="83344" y="166687"/>
                    </a:lnTo>
                    <a:cubicBezTo>
                      <a:pt x="48821" y="166687"/>
                      <a:pt x="19202" y="145698"/>
                      <a:pt x="6549" y="115784"/>
                    </a:cubicBezTo>
                    <a:lnTo>
                      <a:pt x="0" y="83343"/>
                    </a:lnTo>
                    <a:lnTo>
                      <a:pt x="6549" y="50902"/>
                    </a:lnTo>
                    <a:cubicBezTo>
                      <a:pt x="19202" y="20989"/>
                      <a:pt x="48821" y="0"/>
                      <a:pt x="83344" y="0"/>
                    </a:cubicBezTo>
                    <a:close/>
                  </a:path>
                </a:pathLst>
              </a:cu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400"/>
              </a:p>
            </p:txBody>
          </p:sp>
          <p:sp>
            <p:nvSpPr>
              <p:cNvPr id="39" name="Freeform 12">
                <a:extLst>
                  <a:ext uri="{FF2B5EF4-FFF2-40B4-BE49-F238E27FC236}">
                    <a16:creationId xmlns:a16="http://schemas.microsoft.com/office/drawing/2014/main" id="{C0E435DD-8ADB-07CB-65DD-2C7B6917E3AC}"/>
                  </a:ext>
                </a:extLst>
              </p:cNvPr>
              <p:cNvSpPr>
                <a:spLocks noEditPoints="1"/>
              </p:cNvSpPr>
              <p:nvPr/>
            </p:nvSpPr>
            <p:spPr bwMode="auto">
              <a:xfrm>
                <a:off x="5211763" y="2809875"/>
                <a:ext cx="1795463" cy="2292350"/>
              </a:xfrm>
              <a:custGeom>
                <a:avLst/>
                <a:gdLst>
                  <a:gd name="T0" fmla="*/ 506 w 550"/>
                  <a:gd name="T1" fmla="*/ 221 h 703"/>
                  <a:gd name="T2" fmla="*/ 503 w 550"/>
                  <a:gd name="T3" fmla="*/ 133 h 703"/>
                  <a:gd name="T4" fmla="*/ 436 w 550"/>
                  <a:gd name="T5" fmla="*/ 124 h 703"/>
                  <a:gd name="T6" fmla="*/ 375 w 550"/>
                  <a:gd name="T7" fmla="*/ 191 h 703"/>
                  <a:gd name="T8" fmla="*/ 347 w 550"/>
                  <a:gd name="T9" fmla="*/ 230 h 703"/>
                  <a:gd name="T10" fmla="*/ 365 w 550"/>
                  <a:gd name="T11" fmla="*/ 173 h 703"/>
                  <a:gd name="T12" fmla="*/ 265 w 550"/>
                  <a:gd name="T13" fmla="*/ 167 h 703"/>
                  <a:gd name="T14" fmla="*/ 259 w 550"/>
                  <a:gd name="T15" fmla="*/ 230 h 703"/>
                  <a:gd name="T16" fmla="*/ 265 w 550"/>
                  <a:gd name="T17" fmla="*/ 73 h 703"/>
                  <a:gd name="T18" fmla="*/ 219 w 550"/>
                  <a:gd name="T19" fmla="*/ 133 h 703"/>
                  <a:gd name="T20" fmla="*/ 170 w 550"/>
                  <a:gd name="T21" fmla="*/ 121 h 703"/>
                  <a:gd name="T22" fmla="*/ 127 w 550"/>
                  <a:gd name="T23" fmla="*/ 216 h 703"/>
                  <a:gd name="T24" fmla="*/ 94 w 550"/>
                  <a:gd name="T25" fmla="*/ 236 h 703"/>
                  <a:gd name="T26" fmla="*/ 97 w 550"/>
                  <a:gd name="T27" fmla="*/ 145 h 703"/>
                  <a:gd name="T28" fmla="*/ 69 w 550"/>
                  <a:gd name="T29" fmla="*/ 121 h 703"/>
                  <a:gd name="T30" fmla="*/ 8 w 550"/>
                  <a:gd name="T31" fmla="*/ 209 h 703"/>
                  <a:gd name="T32" fmla="*/ 17 w 550"/>
                  <a:gd name="T33" fmla="*/ 233 h 703"/>
                  <a:gd name="T34" fmla="*/ 149 w 550"/>
                  <a:gd name="T35" fmla="*/ 458 h 703"/>
                  <a:gd name="T36" fmla="*/ 219 w 550"/>
                  <a:gd name="T37" fmla="*/ 703 h 703"/>
                  <a:gd name="T38" fmla="*/ 164 w 550"/>
                  <a:gd name="T39" fmla="*/ 452 h 703"/>
                  <a:gd name="T40" fmla="*/ 57 w 550"/>
                  <a:gd name="T41" fmla="*/ 206 h 703"/>
                  <a:gd name="T42" fmla="*/ 94 w 550"/>
                  <a:gd name="T43" fmla="*/ 261 h 703"/>
                  <a:gd name="T44" fmla="*/ 146 w 550"/>
                  <a:gd name="T45" fmla="*/ 248 h 703"/>
                  <a:gd name="T46" fmla="*/ 225 w 550"/>
                  <a:gd name="T47" fmla="*/ 230 h 703"/>
                  <a:gd name="T48" fmla="*/ 274 w 550"/>
                  <a:gd name="T49" fmla="*/ 251 h 703"/>
                  <a:gd name="T50" fmla="*/ 347 w 550"/>
                  <a:gd name="T51" fmla="*/ 255 h 703"/>
                  <a:gd name="T52" fmla="*/ 445 w 550"/>
                  <a:gd name="T53" fmla="*/ 248 h 703"/>
                  <a:gd name="T54" fmla="*/ 512 w 550"/>
                  <a:gd name="T55" fmla="*/ 245 h 703"/>
                  <a:gd name="T56" fmla="*/ 321 w 550"/>
                  <a:gd name="T57" fmla="*/ 703 h 703"/>
                  <a:gd name="T58" fmla="*/ 512 w 550"/>
                  <a:gd name="T59" fmla="*/ 276 h 703"/>
                  <a:gd name="T60" fmla="*/ 540 w 550"/>
                  <a:gd name="T61" fmla="*/ 241 h 703"/>
                  <a:gd name="T62" fmla="*/ 527 w 550"/>
                  <a:gd name="T63" fmla="*/ 218 h 703"/>
                  <a:gd name="T64" fmla="*/ 187 w 550"/>
                  <a:gd name="T65" fmla="*/ 233 h 703"/>
                  <a:gd name="T66" fmla="*/ 152 w 550"/>
                  <a:gd name="T67" fmla="*/ 215 h 703"/>
                  <a:gd name="T68" fmla="*/ 179 w 550"/>
                  <a:gd name="T69" fmla="*/ 145 h 703"/>
                  <a:gd name="T70" fmla="*/ 213 w 550"/>
                  <a:gd name="T71" fmla="*/ 191 h 703"/>
                  <a:gd name="T72" fmla="*/ 291 w 550"/>
                  <a:gd name="T73" fmla="*/ 169 h 703"/>
                  <a:gd name="T74" fmla="*/ 333 w 550"/>
                  <a:gd name="T75" fmla="*/ 149 h 703"/>
                  <a:gd name="T76" fmla="*/ 298 w 550"/>
                  <a:gd name="T77" fmla="*/ 212 h 703"/>
                  <a:gd name="T78" fmla="*/ 443 w 550"/>
                  <a:gd name="T79" fmla="*/ 222 h 703"/>
                  <a:gd name="T80" fmla="*/ 404 w 550"/>
                  <a:gd name="T81" fmla="*/ 173 h 703"/>
                  <a:gd name="T82" fmla="*/ 458 w 550"/>
                  <a:gd name="T83" fmla="*/ 16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0" h="703">
                    <a:moveTo>
                      <a:pt x="527" y="218"/>
                    </a:moveTo>
                    <a:cubicBezTo>
                      <a:pt x="522" y="221"/>
                      <a:pt x="514" y="224"/>
                      <a:pt x="506" y="221"/>
                    </a:cubicBezTo>
                    <a:cubicBezTo>
                      <a:pt x="500" y="219"/>
                      <a:pt x="490" y="210"/>
                      <a:pt x="488" y="193"/>
                    </a:cubicBezTo>
                    <a:cubicBezTo>
                      <a:pt x="483" y="168"/>
                      <a:pt x="506" y="145"/>
                      <a:pt x="503" y="133"/>
                    </a:cubicBezTo>
                    <a:cubicBezTo>
                      <a:pt x="500" y="118"/>
                      <a:pt x="478" y="106"/>
                      <a:pt x="469" y="139"/>
                    </a:cubicBezTo>
                    <a:cubicBezTo>
                      <a:pt x="463" y="130"/>
                      <a:pt x="448" y="124"/>
                      <a:pt x="436" y="124"/>
                    </a:cubicBezTo>
                    <a:cubicBezTo>
                      <a:pt x="408" y="124"/>
                      <a:pt x="390" y="139"/>
                      <a:pt x="381" y="164"/>
                    </a:cubicBezTo>
                    <a:cubicBezTo>
                      <a:pt x="378" y="170"/>
                      <a:pt x="375" y="182"/>
                      <a:pt x="375" y="191"/>
                    </a:cubicBezTo>
                    <a:cubicBezTo>
                      <a:pt x="375" y="200"/>
                      <a:pt x="378" y="211"/>
                      <a:pt x="383" y="219"/>
                    </a:cubicBezTo>
                    <a:cubicBezTo>
                      <a:pt x="371" y="227"/>
                      <a:pt x="362" y="230"/>
                      <a:pt x="347" y="230"/>
                    </a:cubicBezTo>
                    <a:cubicBezTo>
                      <a:pt x="341" y="230"/>
                      <a:pt x="332" y="227"/>
                      <a:pt x="323" y="224"/>
                    </a:cubicBezTo>
                    <a:cubicBezTo>
                      <a:pt x="342" y="216"/>
                      <a:pt x="359" y="204"/>
                      <a:pt x="365" y="173"/>
                    </a:cubicBezTo>
                    <a:cubicBezTo>
                      <a:pt x="371" y="141"/>
                      <a:pt x="350" y="114"/>
                      <a:pt x="310" y="120"/>
                    </a:cubicBezTo>
                    <a:cubicBezTo>
                      <a:pt x="293" y="122"/>
                      <a:pt x="271" y="138"/>
                      <a:pt x="265" y="167"/>
                    </a:cubicBezTo>
                    <a:cubicBezTo>
                      <a:pt x="265" y="167"/>
                      <a:pt x="258" y="198"/>
                      <a:pt x="274" y="224"/>
                    </a:cubicBezTo>
                    <a:cubicBezTo>
                      <a:pt x="270" y="227"/>
                      <a:pt x="265" y="230"/>
                      <a:pt x="259" y="230"/>
                    </a:cubicBezTo>
                    <a:cubicBezTo>
                      <a:pt x="236" y="231"/>
                      <a:pt x="243" y="170"/>
                      <a:pt x="243" y="157"/>
                    </a:cubicBezTo>
                    <a:cubicBezTo>
                      <a:pt x="246" y="127"/>
                      <a:pt x="259" y="100"/>
                      <a:pt x="265" y="73"/>
                    </a:cubicBezTo>
                    <a:cubicBezTo>
                      <a:pt x="286" y="0"/>
                      <a:pt x="246" y="3"/>
                      <a:pt x="237" y="36"/>
                    </a:cubicBezTo>
                    <a:cubicBezTo>
                      <a:pt x="231" y="60"/>
                      <a:pt x="222" y="97"/>
                      <a:pt x="219" y="133"/>
                    </a:cubicBezTo>
                    <a:cubicBezTo>
                      <a:pt x="213" y="127"/>
                      <a:pt x="204" y="124"/>
                      <a:pt x="197" y="121"/>
                    </a:cubicBezTo>
                    <a:cubicBezTo>
                      <a:pt x="188" y="118"/>
                      <a:pt x="179" y="118"/>
                      <a:pt x="170" y="121"/>
                    </a:cubicBezTo>
                    <a:cubicBezTo>
                      <a:pt x="152" y="127"/>
                      <a:pt x="133" y="145"/>
                      <a:pt x="127" y="182"/>
                    </a:cubicBezTo>
                    <a:cubicBezTo>
                      <a:pt x="124" y="194"/>
                      <a:pt x="124" y="207"/>
                      <a:pt x="127" y="216"/>
                    </a:cubicBezTo>
                    <a:cubicBezTo>
                      <a:pt x="125" y="217"/>
                      <a:pt x="122" y="220"/>
                      <a:pt x="119" y="223"/>
                    </a:cubicBezTo>
                    <a:cubicBezTo>
                      <a:pt x="111" y="230"/>
                      <a:pt x="101" y="237"/>
                      <a:pt x="94" y="236"/>
                    </a:cubicBezTo>
                    <a:cubicBezTo>
                      <a:pt x="78" y="234"/>
                      <a:pt x="81" y="194"/>
                      <a:pt x="85" y="173"/>
                    </a:cubicBezTo>
                    <a:cubicBezTo>
                      <a:pt x="91" y="160"/>
                      <a:pt x="94" y="151"/>
                      <a:pt x="97" y="145"/>
                    </a:cubicBezTo>
                    <a:cubicBezTo>
                      <a:pt x="100" y="136"/>
                      <a:pt x="100" y="127"/>
                      <a:pt x="97" y="124"/>
                    </a:cubicBezTo>
                    <a:cubicBezTo>
                      <a:pt x="85" y="100"/>
                      <a:pt x="69" y="121"/>
                      <a:pt x="69" y="121"/>
                    </a:cubicBezTo>
                    <a:cubicBezTo>
                      <a:pt x="66" y="127"/>
                      <a:pt x="60" y="142"/>
                      <a:pt x="57" y="164"/>
                    </a:cubicBezTo>
                    <a:cubicBezTo>
                      <a:pt x="48" y="179"/>
                      <a:pt x="36" y="188"/>
                      <a:pt x="8" y="209"/>
                    </a:cubicBezTo>
                    <a:cubicBezTo>
                      <a:pt x="2" y="215"/>
                      <a:pt x="0" y="221"/>
                      <a:pt x="4" y="228"/>
                    </a:cubicBezTo>
                    <a:cubicBezTo>
                      <a:pt x="8" y="234"/>
                      <a:pt x="11" y="233"/>
                      <a:pt x="17" y="233"/>
                    </a:cubicBezTo>
                    <a:cubicBezTo>
                      <a:pt x="23" y="242"/>
                      <a:pt x="30" y="255"/>
                      <a:pt x="39" y="264"/>
                    </a:cubicBezTo>
                    <a:cubicBezTo>
                      <a:pt x="78" y="324"/>
                      <a:pt x="118" y="391"/>
                      <a:pt x="149" y="458"/>
                    </a:cubicBezTo>
                    <a:cubicBezTo>
                      <a:pt x="182" y="531"/>
                      <a:pt x="207" y="600"/>
                      <a:pt x="216" y="673"/>
                    </a:cubicBezTo>
                    <a:cubicBezTo>
                      <a:pt x="217" y="686"/>
                      <a:pt x="218" y="694"/>
                      <a:pt x="219" y="703"/>
                    </a:cubicBezTo>
                    <a:cubicBezTo>
                      <a:pt x="237" y="703"/>
                      <a:pt x="237" y="703"/>
                      <a:pt x="237" y="703"/>
                    </a:cubicBezTo>
                    <a:cubicBezTo>
                      <a:pt x="231" y="618"/>
                      <a:pt x="204" y="534"/>
                      <a:pt x="164" y="452"/>
                    </a:cubicBezTo>
                    <a:cubicBezTo>
                      <a:pt x="127" y="373"/>
                      <a:pt x="78" y="294"/>
                      <a:pt x="33" y="224"/>
                    </a:cubicBezTo>
                    <a:cubicBezTo>
                      <a:pt x="39" y="220"/>
                      <a:pt x="51" y="212"/>
                      <a:pt x="57" y="206"/>
                    </a:cubicBezTo>
                    <a:cubicBezTo>
                      <a:pt x="57" y="209"/>
                      <a:pt x="57" y="215"/>
                      <a:pt x="57" y="218"/>
                    </a:cubicBezTo>
                    <a:cubicBezTo>
                      <a:pt x="60" y="255"/>
                      <a:pt x="79" y="259"/>
                      <a:pt x="94" y="261"/>
                    </a:cubicBezTo>
                    <a:cubicBezTo>
                      <a:pt x="108" y="261"/>
                      <a:pt x="122" y="252"/>
                      <a:pt x="136" y="239"/>
                    </a:cubicBezTo>
                    <a:cubicBezTo>
                      <a:pt x="139" y="242"/>
                      <a:pt x="142" y="246"/>
                      <a:pt x="146" y="248"/>
                    </a:cubicBezTo>
                    <a:cubicBezTo>
                      <a:pt x="158" y="259"/>
                      <a:pt x="179" y="261"/>
                      <a:pt x="192" y="258"/>
                    </a:cubicBezTo>
                    <a:cubicBezTo>
                      <a:pt x="205" y="255"/>
                      <a:pt x="216" y="245"/>
                      <a:pt x="225" y="230"/>
                    </a:cubicBezTo>
                    <a:cubicBezTo>
                      <a:pt x="225" y="236"/>
                      <a:pt x="228" y="242"/>
                      <a:pt x="231" y="245"/>
                    </a:cubicBezTo>
                    <a:cubicBezTo>
                      <a:pt x="240" y="255"/>
                      <a:pt x="259" y="258"/>
                      <a:pt x="274" y="251"/>
                    </a:cubicBezTo>
                    <a:cubicBezTo>
                      <a:pt x="280" y="248"/>
                      <a:pt x="289" y="245"/>
                      <a:pt x="295" y="242"/>
                    </a:cubicBezTo>
                    <a:cubicBezTo>
                      <a:pt x="310" y="248"/>
                      <a:pt x="329" y="255"/>
                      <a:pt x="347" y="255"/>
                    </a:cubicBezTo>
                    <a:cubicBezTo>
                      <a:pt x="368" y="255"/>
                      <a:pt x="387" y="251"/>
                      <a:pt x="402" y="236"/>
                    </a:cubicBezTo>
                    <a:cubicBezTo>
                      <a:pt x="411" y="245"/>
                      <a:pt x="425" y="250"/>
                      <a:pt x="445" y="248"/>
                    </a:cubicBezTo>
                    <a:cubicBezTo>
                      <a:pt x="460" y="246"/>
                      <a:pt x="469" y="239"/>
                      <a:pt x="475" y="227"/>
                    </a:cubicBezTo>
                    <a:cubicBezTo>
                      <a:pt x="481" y="241"/>
                      <a:pt x="498" y="247"/>
                      <a:pt x="512" y="245"/>
                    </a:cubicBezTo>
                    <a:cubicBezTo>
                      <a:pt x="417" y="388"/>
                      <a:pt x="317" y="540"/>
                      <a:pt x="304" y="703"/>
                    </a:cubicBezTo>
                    <a:cubicBezTo>
                      <a:pt x="321" y="703"/>
                      <a:pt x="321" y="703"/>
                      <a:pt x="321" y="703"/>
                    </a:cubicBezTo>
                    <a:cubicBezTo>
                      <a:pt x="321" y="696"/>
                      <a:pt x="321" y="692"/>
                      <a:pt x="323" y="682"/>
                    </a:cubicBezTo>
                    <a:cubicBezTo>
                      <a:pt x="341" y="540"/>
                      <a:pt x="426" y="403"/>
                      <a:pt x="512" y="276"/>
                    </a:cubicBezTo>
                    <a:cubicBezTo>
                      <a:pt x="518" y="267"/>
                      <a:pt x="527" y="255"/>
                      <a:pt x="533" y="243"/>
                    </a:cubicBezTo>
                    <a:cubicBezTo>
                      <a:pt x="540" y="241"/>
                      <a:pt x="540" y="241"/>
                      <a:pt x="540" y="241"/>
                    </a:cubicBezTo>
                    <a:cubicBezTo>
                      <a:pt x="547" y="238"/>
                      <a:pt x="550" y="231"/>
                      <a:pt x="545" y="221"/>
                    </a:cubicBezTo>
                    <a:cubicBezTo>
                      <a:pt x="539" y="215"/>
                      <a:pt x="533" y="215"/>
                      <a:pt x="527" y="218"/>
                    </a:cubicBezTo>
                    <a:close/>
                    <a:moveTo>
                      <a:pt x="213" y="191"/>
                    </a:moveTo>
                    <a:cubicBezTo>
                      <a:pt x="207" y="218"/>
                      <a:pt x="200" y="229"/>
                      <a:pt x="187" y="233"/>
                    </a:cubicBezTo>
                    <a:cubicBezTo>
                      <a:pt x="178" y="236"/>
                      <a:pt x="168" y="233"/>
                      <a:pt x="164" y="230"/>
                    </a:cubicBezTo>
                    <a:cubicBezTo>
                      <a:pt x="158" y="227"/>
                      <a:pt x="152" y="215"/>
                      <a:pt x="152" y="215"/>
                    </a:cubicBezTo>
                    <a:cubicBezTo>
                      <a:pt x="149" y="206"/>
                      <a:pt x="149" y="197"/>
                      <a:pt x="152" y="188"/>
                    </a:cubicBezTo>
                    <a:cubicBezTo>
                      <a:pt x="158" y="164"/>
                      <a:pt x="167" y="148"/>
                      <a:pt x="179" y="145"/>
                    </a:cubicBezTo>
                    <a:cubicBezTo>
                      <a:pt x="187" y="144"/>
                      <a:pt x="198" y="147"/>
                      <a:pt x="204" y="151"/>
                    </a:cubicBezTo>
                    <a:cubicBezTo>
                      <a:pt x="214" y="159"/>
                      <a:pt x="216" y="173"/>
                      <a:pt x="213" y="191"/>
                    </a:cubicBezTo>
                    <a:close/>
                    <a:moveTo>
                      <a:pt x="298" y="212"/>
                    </a:moveTo>
                    <a:cubicBezTo>
                      <a:pt x="295" y="206"/>
                      <a:pt x="287" y="184"/>
                      <a:pt x="291" y="169"/>
                    </a:cubicBezTo>
                    <a:cubicBezTo>
                      <a:pt x="295" y="154"/>
                      <a:pt x="307" y="146"/>
                      <a:pt x="313" y="145"/>
                    </a:cubicBezTo>
                    <a:cubicBezTo>
                      <a:pt x="324" y="144"/>
                      <a:pt x="330" y="146"/>
                      <a:pt x="333" y="149"/>
                    </a:cubicBezTo>
                    <a:cubicBezTo>
                      <a:pt x="338" y="152"/>
                      <a:pt x="340" y="159"/>
                      <a:pt x="339" y="167"/>
                    </a:cubicBezTo>
                    <a:cubicBezTo>
                      <a:pt x="337" y="178"/>
                      <a:pt x="321" y="203"/>
                      <a:pt x="298" y="212"/>
                    </a:cubicBezTo>
                    <a:close/>
                    <a:moveTo>
                      <a:pt x="461" y="193"/>
                    </a:moveTo>
                    <a:cubicBezTo>
                      <a:pt x="461" y="202"/>
                      <a:pt x="455" y="221"/>
                      <a:pt x="443" y="222"/>
                    </a:cubicBezTo>
                    <a:cubicBezTo>
                      <a:pt x="421" y="224"/>
                      <a:pt x="411" y="215"/>
                      <a:pt x="405" y="206"/>
                    </a:cubicBezTo>
                    <a:cubicBezTo>
                      <a:pt x="399" y="197"/>
                      <a:pt x="401" y="182"/>
                      <a:pt x="404" y="173"/>
                    </a:cubicBezTo>
                    <a:cubicBezTo>
                      <a:pt x="410" y="157"/>
                      <a:pt x="420" y="148"/>
                      <a:pt x="436" y="148"/>
                    </a:cubicBezTo>
                    <a:cubicBezTo>
                      <a:pt x="445" y="148"/>
                      <a:pt x="454" y="154"/>
                      <a:pt x="458" y="165"/>
                    </a:cubicBezTo>
                    <a:cubicBezTo>
                      <a:pt x="461" y="173"/>
                      <a:pt x="460" y="188"/>
                      <a:pt x="461" y="193"/>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0" name="Freeform 13">
                <a:extLst>
                  <a:ext uri="{FF2B5EF4-FFF2-40B4-BE49-F238E27FC236}">
                    <a16:creationId xmlns:a16="http://schemas.microsoft.com/office/drawing/2014/main" id="{32039B64-48AA-7A8B-3135-26BABC6782DA}"/>
                  </a:ext>
                </a:extLst>
              </p:cNvPr>
              <p:cNvSpPr>
                <a:spLocks/>
              </p:cNvSpPr>
              <p:nvPr/>
            </p:nvSpPr>
            <p:spPr bwMode="auto">
              <a:xfrm>
                <a:off x="4597400" y="1873250"/>
                <a:ext cx="1390650" cy="1624013"/>
              </a:xfrm>
              <a:custGeom>
                <a:avLst/>
                <a:gdLst>
                  <a:gd name="T0" fmla="*/ 70 w 426"/>
                  <a:gd name="T1" fmla="*/ 498 h 498"/>
                  <a:gd name="T2" fmla="*/ 67 w 426"/>
                  <a:gd name="T3" fmla="*/ 444 h 498"/>
                  <a:gd name="T4" fmla="*/ 183 w 426"/>
                  <a:gd name="T5" fmla="*/ 178 h 498"/>
                  <a:gd name="T6" fmla="*/ 426 w 426"/>
                  <a:gd name="T7" fmla="*/ 70 h 498"/>
                  <a:gd name="T8" fmla="*/ 426 w 426"/>
                  <a:gd name="T9" fmla="*/ 0 h 498"/>
                  <a:gd name="T10" fmla="*/ 134 w 426"/>
                  <a:gd name="T11" fmla="*/ 129 h 498"/>
                  <a:gd name="T12" fmla="*/ 0 w 426"/>
                  <a:gd name="T13" fmla="*/ 444 h 498"/>
                  <a:gd name="T14" fmla="*/ 2 w 426"/>
                  <a:gd name="T15" fmla="*/ 498 h 498"/>
                  <a:gd name="T16" fmla="*/ 70 w 426"/>
                  <a:gd name="T17"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70" y="498"/>
                    </a:moveTo>
                    <a:cubicBezTo>
                      <a:pt x="68" y="481"/>
                      <a:pt x="67" y="464"/>
                      <a:pt x="67" y="444"/>
                    </a:cubicBezTo>
                    <a:cubicBezTo>
                      <a:pt x="67" y="338"/>
                      <a:pt x="109" y="244"/>
                      <a:pt x="183" y="178"/>
                    </a:cubicBezTo>
                    <a:cubicBezTo>
                      <a:pt x="246" y="117"/>
                      <a:pt x="332" y="77"/>
                      <a:pt x="426" y="70"/>
                    </a:cubicBezTo>
                    <a:cubicBezTo>
                      <a:pt x="426" y="0"/>
                      <a:pt x="426" y="0"/>
                      <a:pt x="426" y="0"/>
                    </a:cubicBezTo>
                    <a:cubicBezTo>
                      <a:pt x="313" y="7"/>
                      <a:pt x="209" y="57"/>
                      <a:pt x="134" y="129"/>
                    </a:cubicBezTo>
                    <a:cubicBezTo>
                      <a:pt x="51" y="208"/>
                      <a:pt x="0" y="320"/>
                      <a:pt x="0" y="444"/>
                    </a:cubicBezTo>
                    <a:cubicBezTo>
                      <a:pt x="0" y="464"/>
                      <a:pt x="0" y="481"/>
                      <a:pt x="2" y="498"/>
                    </a:cubicBezTo>
                    <a:lnTo>
                      <a:pt x="70" y="498"/>
                    </a:ln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1" name="Freeform 14">
                <a:extLst>
                  <a:ext uri="{FF2B5EF4-FFF2-40B4-BE49-F238E27FC236}">
                    <a16:creationId xmlns:a16="http://schemas.microsoft.com/office/drawing/2014/main" id="{9DC2DF5C-8075-A689-AF10-C8363895D8B1}"/>
                  </a:ext>
                </a:extLst>
              </p:cNvPr>
              <p:cNvSpPr>
                <a:spLocks/>
              </p:cNvSpPr>
              <p:nvPr/>
            </p:nvSpPr>
            <p:spPr bwMode="auto">
              <a:xfrm>
                <a:off x="4637088" y="3692525"/>
                <a:ext cx="1350963" cy="1627188"/>
              </a:xfrm>
              <a:custGeom>
                <a:avLst/>
                <a:gdLst>
                  <a:gd name="T0" fmla="*/ 250 w 414"/>
                  <a:gd name="T1" fmla="*/ 344 h 499"/>
                  <a:gd name="T2" fmla="*/ 229 w 414"/>
                  <a:gd name="T3" fmla="*/ 250 h 499"/>
                  <a:gd name="T4" fmla="*/ 143 w 414"/>
                  <a:gd name="T5" fmla="*/ 123 h 499"/>
                  <a:gd name="T6" fmla="*/ 70 w 414"/>
                  <a:gd name="T7" fmla="*/ 0 h 499"/>
                  <a:gd name="T8" fmla="*/ 0 w 414"/>
                  <a:gd name="T9" fmla="*/ 0 h 499"/>
                  <a:gd name="T10" fmla="*/ 91 w 414"/>
                  <a:gd name="T11" fmla="*/ 166 h 499"/>
                  <a:gd name="T12" fmla="*/ 165 w 414"/>
                  <a:gd name="T13" fmla="*/ 275 h 499"/>
                  <a:gd name="T14" fmla="*/ 183 w 414"/>
                  <a:gd name="T15" fmla="*/ 351 h 499"/>
                  <a:gd name="T16" fmla="*/ 250 w 414"/>
                  <a:gd name="T17" fmla="*/ 487 h 499"/>
                  <a:gd name="T18" fmla="*/ 278 w 414"/>
                  <a:gd name="T19" fmla="*/ 499 h 499"/>
                  <a:gd name="T20" fmla="*/ 414 w 414"/>
                  <a:gd name="T21" fmla="*/ 499 h 499"/>
                  <a:gd name="T22" fmla="*/ 414 w 414"/>
                  <a:gd name="T23" fmla="*/ 438 h 499"/>
                  <a:gd name="T24" fmla="*/ 294 w 414"/>
                  <a:gd name="T25" fmla="*/ 438 h 499"/>
                  <a:gd name="T26" fmla="*/ 250 w 414"/>
                  <a:gd name="T27" fmla="*/ 34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250" y="344"/>
                    </a:moveTo>
                    <a:cubicBezTo>
                      <a:pt x="250" y="320"/>
                      <a:pt x="247" y="293"/>
                      <a:pt x="229" y="250"/>
                    </a:cubicBezTo>
                    <a:cubicBezTo>
                      <a:pt x="204" y="196"/>
                      <a:pt x="174" y="156"/>
                      <a:pt x="143" y="123"/>
                    </a:cubicBezTo>
                    <a:cubicBezTo>
                      <a:pt x="116" y="88"/>
                      <a:pt x="88" y="54"/>
                      <a:pt x="70" y="0"/>
                    </a:cubicBezTo>
                    <a:cubicBezTo>
                      <a:pt x="0" y="0"/>
                      <a:pt x="0" y="0"/>
                      <a:pt x="0" y="0"/>
                    </a:cubicBezTo>
                    <a:cubicBezTo>
                      <a:pt x="18" y="76"/>
                      <a:pt x="55" y="121"/>
                      <a:pt x="91" y="166"/>
                    </a:cubicBezTo>
                    <a:cubicBezTo>
                      <a:pt x="119" y="196"/>
                      <a:pt x="146" y="229"/>
                      <a:pt x="165" y="275"/>
                    </a:cubicBezTo>
                    <a:cubicBezTo>
                      <a:pt x="180" y="308"/>
                      <a:pt x="180" y="332"/>
                      <a:pt x="183" y="351"/>
                    </a:cubicBezTo>
                    <a:cubicBezTo>
                      <a:pt x="186" y="390"/>
                      <a:pt x="192" y="420"/>
                      <a:pt x="250" y="487"/>
                    </a:cubicBezTo>
                    <a:cubicBezTo>
                      <a:pt x="259" y="496"/>
                      <a:pt x="268" y="499"/>
                      <a:pt x="278" y="499"/>
                    </a:cubicBezTo>
                    <a:cubicBezTo>
                      <a:pt x="278" y="499"/>
                      <a:pt x="278" y="499"/>
                      <a:pt x="414" y="499"/>
                    </a:cubicBezTo>
                    <a:cubicBezTo>
                      <a:pt x="414" y="438"/>
                      <a:pt x="414" y="438"/>
                      <a:pt x="414" y="438"/>
                    </a:cubicBezTo>
                    <a:cubicBezTo>
                      <a:pt x="361" y="438"/>
                      <a:pt x="313" y="438"/>
                      <a:pt x="294" y="438"/>
                    </a:cubicBezTo>
                    <a:cubicBezTo>
                      <a:pt x="258" y="392"/>
                      <a:pt x="253" y="369"/>
                      <a:pt x="250" y="344"/>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2" name="Freeform 15">
                <a:extLst>
                  <a:ext uri="{FF2B5EF4-FFF2-40B4-BE49-F238E27FC236}">
                    <a16:creationId xmlns:a16="http://schemas.microsoft.com/office/drawing/2014/main" id="{BB5BB3BD-D5F2-8591-4DD9-9C5F775F8A1D}"/>
                  </a:ext>
                </a:extLst>
              </p:cNvPr>
              <p:cNvSpPr>
                <a:spLocks/>
              </p:cNvSpPr>
              <p:nvPr/>
            </p:nvSpPr>
            <p:spPr bwMode="auto">
              <a:xfrm>
                <a:off x="6203950" y="1873250"/>
                <a:ext cx="1390650" cy="1624013"/>
              </a:xfrm>
              <a:custGeom>
                <a:avLst/>
                <a:gdLst>
                  <a:gd name="T0" fmla="*/ 356 w 426"/>
                  <a:gd name="T1" fmla="*/ 444 h 498"/>
                  <a:gd name="T2" fmla="*/ 353 w 426"/>
                  <a:gd name="T3" fmla="*/ 498 h 498"/>
                  <a:gd name="T4" fmla="*/ 424 w 426"/>
                  <a:gd name="T5" fmla="*/ 498 h 498"/>
                  <a:gd name="T6" fmla="*/ 426 w 426"/>
                  <a:gd name="T7" fmla="*/ 444 h 498"/>
                  <a:gd name="T8" fmla="*/ 292 w 426"/>
                  <a:gd name="T9" fmla="*/ 129 h 498"/>
                  <a:gd name="T10" fmla="*/ 0 w 426"/>
                  <a:gd name="T11" fmla="*/ 0 h 498"/>
                  <a:gd name="T12" fmla="*/ 0 w 426"/>
                  <a:gd name="T13" fmla="*/ 70 h 498"/>
                  <a:gd name="T14" fmla="*/ 243 w 426"/>
                  <a:gd name="T15" fmla="*/ 178 h 498"/>
                  <a:gd name="T16" fmla="*/ 356 w 426"/>
                  <a:gd name="T17" fmla="*/ 44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98">
                    <a:moveTo>
                      <a:pt x="356" y="444"/>
                    </a:moveTo>
                    <a:cubicBezTo>
                      <a:pt x="356" y="464"/>
                      <a:pt x="355" y="481"/>
                      <a:pt x="353" y="498"/>
                    </a:cubicBezTo>
                    <a:cubicBezTo>
                      <a:pt x="424" y="498"/>
                      <a:pt x="424" y="498"/>
                      <a:pt x="424" y="498"/>
                    </a:cubicBezTo>
                    <a:cubicBezTo>
                      <a:pt x="426" y="481"/>
                      <a:pt x="426" y="464"/>
                      <a:pt x="426" y="444"/>
                    </a:cubicBezTo>
                    <a:cubicBezTo>
                      <a:pt x="426" y="320"/>
                      <a:pt x="374" y="208"/>
                      <a:pt x="292" y="129"/>
                    </a:cubicBezTo>
                    <a:cubicBezTo>
                      <a:pt x="214" y="57"/>
                      <a:pt x="114" y="8"/>
                      <a:pt x="0" y="0"/>
                    </a:cubicBezTo>
                    <a:cubicBezTo>
                      <a:pt x="0" y="70"/>
                      <a:pt x="0" y="70"/>
                      <a:pt x="0" y="70"/>
                    </a:cubicBezTo>
                    <a:cubicBezTo>
                      <a:pt x="95" y="78"/>
                      <a:pt x="180" y="118"/>
                      <a:pt x="243" y="178"/>
                    </a:cubicBezTo>
                    <a:cubicBezTo>
                      <a:pt x="313" y="244"/>
                      <a:pt x="356" y="338"/>
                      <a:pt x="356" y="444"/>
                    </a:cubicBez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sp>
            <p:nvSpPr>
              <p:cNvPr id="43" name="Freeform 16">
                <a:extLst>
                  <a:ext uri="{FF2B5EF4-FFF2-40B4-BE49-F238E27FC236}">
                    <a16:creationId xmlns:a16="http://schemas.microsoft.com/office/drawing/2014/main" id="{50E38B6B-1CE7-D7E5-63A6-5F544F8ED6B9}"/>
                  </a:ext>
                </a:extLst>
              </p:cNvPr>
              <p:cNvSpPr>
                <a:spLocks/>
              </p:cNvSpPr>
              <p:nvPr/>
            </p:nvSpPr>
            <p:spPr bwMode="auto">
              <a:xfrm>
                <a:off x="6203950" y="3692525"/>
                <a:ext cx="1350963" cy="1627188"/>
              </a:xfrm>
              <a:custGeom>
                <a:avLst/>
                <a:gdLst>
                  <a:gd name="T0" fmla="*/ 341 w 414"/>
                  <a:gd name="T1" fmla="*/ 0 h 499"/>
                  <a:gd name="T2" fmla="*/ 268 w 414"/>
                  <a:gd name="T3" fmla="*/ 123 h 499"/>
                  <a:gd name="T4" fmla="*/ 185 w 414"/>
                  <a:gd name="T5" fmla="*/ 250 h 499"/>
                  <a:gd name="T6" fmla="*/ 161 w 414"/>
                  <a:gd name="T7" fmla="*/ 344 h 499"/>
                  <a:gd name="T8" fmla="*/ 118 w 414"/>
                  <a:gd name="T9" fmla="*/ 438 h 499"/>
                  <a:gd name="T10" fmla="*/ 0 w 414"/>
                  <a:gd name="T11" fmla="*/ 438 h 499"/>
                  <a:gd name="T12" fmla="*/ 0 w 414"/>
                  <a:gd name="T13" fmla="*/ 499 h 499"/>
                  <a:gd name="T14" fmla="*/ 133 w 414"/>
                  <a:gd name="T15" fmla="*/ 499 h 499"/>
                  <a:gd name="T16" fmla="*/ 158 w 414"/>
                  <a:gd name="T17" fmla="*/ 490 h 499"/>
                  <a:gd name="T18" fmla="*/ 228 w 414"/>
                  <a:gd name="T19" fmla="*/ 351 h 499"/>
                  <a:gd name="T20" fmla="*/ 249 w 414"/>
                  <a:gd name="T21" fmla="*/ 275 h 499"/>
                  <a:gd name="T22" fmla="*/ 320 w 414"/>
                  <a:gd name="T23" fmla="*/ 166 h 499"/>
                  <a:gd name="T24" fmla="*/ 414 w 414"/>
                  <a:gd name="T25" fmla="*/ 0 h 499"/>
                  <a:gd name="T26" fmla="*/ 341 w 414"/>
                  <a:gd name="T2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499">
                    <a:moveTo>
                      <a:pt x="341" y="0"/>
                    </a:moveTo>
                    <a:cubicBezTo>
                      <a:pt x="325" y="54"/>
                      <a:pt x="297" y="88"/>
                      <a:pt x="268" y="123"/>
                    </a:cubicBezTo>
                    <a:cubicBezTo>
                      <a:pt x="237" y="156"/>
                      <a:pt x="207" y="196"/>
                      <a:pt x="185" y="250"/>
                    </a:cubicBezTo>
                    <a:cubicBezTo>
                      <a:pt x="167" y="293"/>
                      <a:pt x="164" y="320"/>
                      <a:pt x="161" y="344"/>
                    </a:cubicBezTo>
                    <a:cubicBezTo>
                      <a:pt x="158" y="369"/>
                      <a:pt x="155" y="392"/>
                      <a:pt x="118" y="438"/>
                    </a:cubicBezTo>
                    <a:cubicBezTo>
                      <a:pt x="118" y="438"/>
                      <a:pt x="63" y="438"/>
                      <a:pt x="0" y="438"/>
                    </a:cubicBezTo>
                    <a:cubicBezTo>
                      <a:pt x="0" y="499"/>
                      <a:pt x="0" y="499"/>
                      <a:pt x="0" y="499"/>
                    </a:cubicBezTo>
                    <a:cubicBezTo>
                      <a:pt x="37" y="499"/>
                      <a:pt x="81" y="499"/>
                      <a:pt x="133" y="499"/>
                    </a:cubicBezTo>
                    <a:cubicBezTo>
                      <a:pt x="142" y="499"/>
                      <a:pt x="152" y="496"/>
                      <a:pt x="158" y="490"/>
                    </a:cubicBezTo>
                    <a:cubicBezTo>
                      <a:pt x="222" y="420"/>
                      <a:pt x="225" y="390"/>
                      <a:pt x="228" y="351"/>
                    </a:cubicBezTo>
                    <a:cubicBezTo>
                      <a:pt x="231" y="332"/>
                      <a:pt x="234" y="308"/>
                      <a:pt x="249" y="275"/>
                    </a:cubicBezTo>
                    <a:cubicBezTo>
                      <a:pt x="268" y="229"/>
                      <a:pt x="295" y="196"/>
                      <a:pt x="320" y="166"/>
                    </a:cubicBezTo>
                    <a:cubicBezTo>
                      <a:pt x="358" y="121"/>
                      <a:pt x="395" y="76"/>
                      <a:pt x="414" y="0"/>
                    </a:cubicBezTo>
                    <a:lnTo>
                      <a:pt x="341" y="0"/>
                    </a:lnTo>
                    <a:close/>
                  </a:path>
                </a:pathLst>
              </a:custGeom>
              <a:solidFill>
                <a:srgbClr val="244C89"/>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400"/>
              </a:p>
            </p:txBody>
          </p:sp>
        </p:grpSp>
        <p:sp>
          <p:nvSpPr>
            <p:cNvPr id="20" name="椭圆 19">
              <a:extLst>
                <a:ext uri="{FF2B5EF4-FFF2-40B4-BE49-F238E27FC236}">
                  <a16:creationId xmlns:a16="http://schemas.microsoft.com/office/drawing/2014/main" id="{E9D04D06-B24B-5D89-D8B5-95B89AE32AA2}"/>
                </a:ext>
              </a:extLst>
            </p:cNvPr>
            <p:cNvSpPr/>
            <p:nvPr/>
          </p:nvSpPr>
          <p:spPr>
            <a:xfrm>
              <a:off x="4817391" y="2218711"/>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1</a:t>
              </a:r>
              <a:endParaRPr lang="zh-CN" altLang="en-US" sz="2000" b="1" dirty="0">
                <a:solidFill>
                  <a:srgbClr val="313D51"/>
                </a:solidFill>
                <a:latin typeface="Agency FB" panose="020B0503020202020204" pitchFamily="34" charset="0"/>
              </a:endParaRPr>
            </a:p>
          </p:txBody>
        </p:sp>
        <p:sp>
          <p:nvSpPr>
            <p:cNvPr id="21" name="椭圆 20">
              <a:extLst>
                <a:ext uri="{FF2B5EF4-FFF2-40B4-BE49-F238E27FC236}">
                  <a16:creationId xmlns:a16="http://schemas.microsoft.com/office/drawing/2014/main" id="{6775E144-9218-E56B-44F8-82A09CE2F520}"/>
                </a:ext>
              </a:extLst>
            </p:cNvPr>
            <p:cNvSpPr/>
            <p:nvPr/>
          </p:nvSpPr>
          <p:spPr>
            <a:xfrm>
              <a:off x="6901498" y="22240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2</a:t>
              </a:r>
              <a:endParaRPr lang="zh-CN" altLang="en-US" sz="2000" b="1" dirty="0">
                <a:solidFill>
                  <a:srgbClr val="313D51"/>
                </a:solidFill>
                <a:latin typeface="Agency FB" panose="020B0503020202020204" pitchFamily="34" charset="0"/>
              </a:endParaRPr>
            </a:p>
          </p:txBody>
        </p:sp>
        <p:sp>
          <p:nvSpPr>
            <p:cNvPr id="22" name="椭圆 21">
              <a:extLst>
                <a:ext uri="{FF2B5EF4-FFF2-40B4-BE49-F238E27FC236}">
                  <a16:creationId xmlns:a16="http://schemas.microsoft.com/office/drawing/2014/main" id="{B47C4094-F26C-CFD6-10AD-67AF827266A4}"/>
                </a:ext>
              </a:extLst>
            </p:cNvPr>
            <p:cNvSpPr/>
            <p:nvPr/>
          </p:nvSpPr>
          <p:spPr>
            <a:xfrm>
              <a:off x="4972686" y="42433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3</a:t>
              </a:r>
              <a:endParaRPr lang="zh-CN" altLang="en-US" sz="2000" b="1" dirty="0">
                <a:solidFill>
                  <a:srgbClr val="313D51"/>
                </a:solidFill>
                <a:latin typeface="Agency FB" panose="020B0503020202020204" pitchFamily="34" charset="0"/>
              </a:endParaRPr>
            </a:p>
          </p:txBody>
        </p:sp>
        <p:sp>
          <p:nvSpPr>
            <p:cNvPr id="23" name="椭圆 22">
              <a:extLst>
                <a:ext uri="{FF2B5EF4-FFF2-40B4-BE49-F238E27FC236}">
                  <a16:creationId xmlns:a16="http://schemas.microsoft.com/office/drawing/2014/main" id="{67C0A11C-D712-2304-E356-C92CDA4A48FF}"/>
                </a:ext>
              </a:extLst>
            </p:cNvPr>
            <p:cNvSpPr/>
            <p:nvPr/>
          </p:nvSpPr>
          <p:spPr>
            <a:xfrm>
              <a:off x="6749098" y="4243388"/>
              <a:ext cx="474662" cy="474662"/>
            </a:xfrm>
            <a:prstGeom prst="ellipse">
              <a:avLst/>
            </a:prstGeom>
            <a:solidFill>
              <a:schemeClr val="bg1"/>
            </a:solidFill>
            <a:ln w="28575">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rgbClr val="313D51"/>
                  </a:solidFill>
                  <a:latin typeface="Agency FB" panose="020B0503020202020204" pitchFamily="34" charset="0"/>
                </a:rPr>
                <a:t>4</a:t>
              </a:r>
              <a:endParaRPr lang="zh-CN" altLang="en-US" sz="2000" b="1" dirty="0">
                <a:solidFill>
                  <a:srgbClr val="313D51"/>
                </a:solidFill>
                <a:latin typeface="Agency FB" panose="020B0503020202020204" pitchFamily="34" charset="0"/>
              </a:endParaRPr>
            </a:p>
          </p:txBody>
        </p:sp>
        <p:sp>
          <p:nvSpPr>
            <p:cNvPr id="24" name="TextBox 28">
              <a:extLst>
                <a:ext uri="{FF2B5EF4-FFF2-40B4-BE49-F238E27FC236}">
                  <a16:creationId xmlns:a16="http://schemas.microsoft.com/office/drawing/2014/main" id="{3800227A-9214-68E3-F5B1-0EACC5C1AF88}"/>
                </a:ext>
              </a:extLst>
            </p:cNvPr>
            <p:cNvSpPr txBox="1"/>
            <p:nvPr/>
          </p:nvSpPr>
          <p:spPr>
            <a:xfrm>
              <a:off x="1737393" y="1773831"/>
              <a:ext cx="1390650" cy="40843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模型优化</a:t>
              </a:r>
            </a:p>
          </p:txBody>
        </p:sp>
        <p:sp>
          <p:nvSpPr>
            <p:cNvPr id="25" name="TextBox 29">
              <a:extLst>
                <a:ext uri="{FF2B5EF4-FFF2-40B4-BE49-F238E27FC236}">
                  <a16:creationId xmlns:a16="http://schemas.microsoft.com/office/drawing/2014/main" id="{D58457FD-5E9D-E9A2-4DC4-BE24D624A32F}"/>
                </a:ext>
              </a:extLst>
            </p:cNvPr>
            <p:cNvSpPr txBox="1"/>
            <p:nvPr/>
          </p:nvSpPr>
          <p:spPr>
            <a:xfrm>
              <a:off x="1039433" y="2304670"/>
              <a:ext cx="3429183" cy="77876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在贝叶斯时空图图卷积神经网络的基础上，可以尝试引入其他先进的图神经网络结构，以提高模型的预测准确性和泛化能力。</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6" name="TextBox 28">
              <a:extLst>
                <a:ext uri="{FF2B5EF4-FFF2-40B4-BE49-F238E27FC236}">
                  <a16:creationId xmlns:a16="http://schemas.microsoft.com/office/drawing/2014/main" id="{58CD49C3-EEC8-B759-0F55-F231834D3A7B}"/>
                </a:ext>
              </a:extLst>
            </p:cNvPr>
            <p:cNvSpPr txBox="1"/>
            <p:nvPr/>
          </p:nvSpPr>
          <p:spPr>
            <a:xfrm>
              <a:off x="9204754" y="1800195"/>
              <a:ext cx="2253330" cy="40843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数据融合</a:t>
              </a:r>
            </a:p>
          </p:txBody>
        </p:sp>
        <p:sp>
          <p:nvSpPr>
            <p:cNvPr id="27" name="TextBox 29">
              <a:extLst>
                <a:ext uri="{FF2B5EF4-FFF2-40B4-BE49-F238E27FC236}">
                  <a16:creationId xmlns:a16="http://schemas.microsoft.com/office/drawing/2014/main" id="{C7A4899A-9E09-34D3-65D6-C626C63A0E82}"/>
                </a:ext>
              </a:extLst>
            </p:cNvPr>
            <p:cNvSpPr txBox="1"/>
            <p:nvPr/>
          </p:nvSpPr>
          <p:spPr>
            <a:xfrm>
              <a:off x="7817616" y="2426005"/>
              <a:ext cx="3499673" cy="80323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将多源异构数据（如天气、节假日、路况等）融合到模型中，有助于提高行驶时间预测的准确性和稳定性。</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8" name="TextBox 28">
              <a:extLst>
                <a:ext uri="{FF2B5EF4-FFF2-40B4-BE49-F238E27FC236}">
                  <a16:creationId xmlns:a16="http://schemas.microsoft.com/office/drawing/2014/main" id="{8B80B848-7184-7D4C-B6A3-176A10BE61E2}"/>
                </a:ext>
              </a:extLst>
            </p:cNvPr>
            <p:cNvSpPr txBox="1"/>
            <p:nvPr/>
          </p:nvSpPr>
          <p:spPr>
            <a:xfrm>
              <a:off x="831335" y="4243388"/>
              <a:ext cx="2642130" cy="4075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地图匹配方法改进</a:t>
              </a:r>
            </a:p>
          </p:txBody>
        </p:sp>
        <p:sp>
          <p:nvSpPr>
            <p:cNvPr id="29" name="TextBox 29">
              <a:extLst>
                <a:ext uri="{FF2B5EF4-FFF2-40B4-BE49-F238E27FC236}">
                  <a16:creationId xmlns:a16="http://schemas.microsoft.com/office/drawing/2014/main" id="{B3427F95-61DF-DA10-3FC0-A353A3B66A77}"/>
                </a:ext>
              </a:extLst>
            </p:cNvPr>
            <p:cNvSpPr txBox="1"/>
            <p:nvPr/>
          </p:nvSpPr>
          <p:spPr>
            <a:xfrm>
              <a:off x="949777" y="4872275"/>
              <a:ext cx="3429183" cy="1313035"/>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对基于</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Web</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墨卡托的交互式地图匹配方法进行优化，以进一步提高地图匹配准确性和效率。例如，可以考虑引入其他先进的地图匹配算法或结合实时交通信息来改进匹配结果。</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0" name="TextBox 28">
              <a:extLst>
                <a:ext uri="{FF2B5EF4-FFF2-40B4-BE49-F238E27FC236}">
                  <a16:creationId xmlns:a16="http://schemas.microsoft.com/office/drawing/2014/main" id="{5AE5AB51-BC04-E4B1-DE74-7616DA6A21FD}"/>
                </a:ext>
              </a:extLst>
            </p:cNvPr>
            <p:cNvSpPr txBox="1"/>
            <p:nvPr/>
          </p:nvSpPr>
          <p:spPr>
            <a:xfrm>
              <a:off x="8760421" y="4256548"/>
              <a:ext cx="2556866" cy="4075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rPr>
                <a:t>实际应用场景拓展</a:t>
              </a:r>
            </a:p>
          </p:txBody>
        </p:sp>
        <p:sp>
          <p:nvSpPr>
            <p:cNvPr id="31" name="TextBox 29">
              <a:extLst>
                <a:ext uri="{FF2B5EF4-FFF2-40B4-BE49-F238E27FC236}">
                  <a16:creationId xmlns:a16="http://schemas.microsoft.com/office/drawing/2014/main" id="{02E78B3D-1B8C-193E-C6EC-8B8D96285696}"/>
                </a:ext>
              </a:extLst>
            </p:cNvPr>
            <p:cNvSpPr txBox="1"/>
            <p:nvPr/>
          </p:nvSpPr>
          <p:spPr>
            <a:xfrm>
              <a:off x="7817616" y="4872276"/>
              <a:ext cx="3499673" cy="80323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将原型系统应用于更多实际场景，如智慧出行、交通管理和规划等，以验证模型和方法在不同场景下的通用性和可行性。</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cxnSp>
          <p:nvCxnSpPr>
            <p:cNvPr id="32" name="直接连接符 31">
              <a:extLst>
                <a:ext uri="{FF2B5EF4-FFF2-40B4-BE49-F238E27FC236}">
                  <a16:creationId xmlns:a16="http://schemas.microsoft.com/office/drawing/2014/main" id="{E8FC203E-3858-BB23-0F17-B6AEF8B8C50D}"/>
                </a:ext>
              </a:extLst>
            </p:cNvPr>
            <p:cNvCxnSpPr/>
            <p:nvPr/>
          </p:nvCxnSpPr>
          <p:spPr>
            <a:xfrm flipV="1">
              <a:off x="5043329" y="1991252"/>
              <a:ext cx="0" cy="219136"/>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822EC3C-B428-DF2F-5C25-E15236C124C0}"/>
                </a:ext>
              </a:extLst>
            </p:cNvPr>
            <p:cNvCxnSpPr/>
            <p:nvPr/>
          </p:nvCxnSpPr>
          <p:spPr>
            <a:xfrm flipH="1">
              <a:off x="3110548" y="1991252"/>
              <a:ext cx="1938338"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7E879BD-821C-BB06-1416-54C36B6C95FD}"/>
                </a:ext>
              </a:extLst>
            </p:cNvPr>
            <p:cNvCxnSpPr>
              <a:cxnSpLocks/>
            </p:cNvCxnSpPr>
            <p:nvPr/>
          </p:nvCxnSpPr>
          <p:spPr>
            <a:xfrm flipH="1">
              <a:off x="3427042" y="4480719"/>
              <a:ext cx="1545643"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647F38B-47CA-5029-170F-DC195DDEB0A3}"/>
                </a:ext>
              </a:extLst>
            </p:cNvPr>
            <p:cNvCxnSpPr/>
            <p:nvPr/>
          </p:nvCxnSpPr>
          <p:spPr>
            <a:xfrm>
              <a:off x="7147559" y="1991252"/>
              <a:ext cx="1938338"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B459AF2-0758-6478-71DD-F591292BC6B6}"/>
                </a:ext>
              </a:extLst>
            </p:cNvPr>
            <p:cNvCxnSpPr>
              <a:cxnSpLocks/>
            </p:cNvCxnSpPr>
            <p:nvPr/>
          </p:nvCxnSpPr>
          <p:spPr>
            <a:xfrm>
              <a:off x="7223761" y="4480719"/>
              <a:ext cx="1384600" cy="0"/>
            </a:xfrm>
            <a:prstGeom prst="line">
              <a:avLst/>
            </a:prstGeom>
            <a:ln>
              <a:solidFill>
                <a:srgbClr val="433D3C"/>
              </a:solidFil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E6D25A0-D3E8-36F6-AFFE-596C6C57FE37}"/>
                </a:ext>
              </a:extLst>
            </p:cNvPr>
            <p:cNvCxnSpPr/>
            <p:nvPr/>
          </p:nvCxnSpPr>
          <p:spPr>
            <a:xfrm flipV="1">
              <a:off x="7147559" y="1991252"/>
              <a:ext cx="0" cy="219136"/>
            </a:xfrm>
            <a:prstGeom prst="line">
              <a:avLst/>
            </a:prstGeom>
            <a:ln>
              <a:solidFill>
                <a:srgbClr val="433D3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5 </a:t>
            </a:r>
            <a:r>
              <a:rPr lang="zh-CN" altLang="en-US" dirty="0">
                <a:sym typeface="微软雅黑" panose="020B0503020204020204" pitchFamily="34" charset="-122"/>
              </a:rPr>
              <a:t>总结与展望</a:t>
            </a:r>
          </a:p>
        </p:txBody>
      </p:sp>
      <p:sp>
        <p:nvSpPr>
          <p:cNvPr id="9" name="矩形 3">
            <a:extLst>
              <a:ext uri="{FF2B5EF4-FFF2-40B4-BE49-F238E27FC236}">
                <a16:creationId xmlns:a16="http://schemas.microsoft.com/office/drawing/2014/main" id="{8DE39DBF-1EA6-9FDE-FB6C-BE7388FED6B5}"/>
              </a:ext>
            </a:extLst>
          </p:cNvPr>
          <p:cNvSpPr>
            <a:spLocks noChangeArrowheads="1"/>
          </p:cNvSpPr>
          <p:nvPr/>
        </p:nvSpPr>
        <p:spPr bwMode="auto">
          <a:xfrm>
            <a:off x="619088" y="1122837"/>
            <a:ext cx="1754312"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研究生期间工作</a:t>
            </a:r>
          </a:p>
        </p:txBody>
      </p:sp>
      <p:grpSp>
        <p:nvGrpSpPr>
          <p:cNvPr id="3" name="组合 2">
            <a:extLst>
              <a:ext uri="{FF2B5EF4-FFF2-40B4-BE49-F238E27FC236}">
                <a16:creationId xmlns:a16="http://schemas.microsoft.com/office/drawing/2014/main" id="{4F723E5E-7814-E3EA-0AF0-FA7C9BD82CC2}"/>
              </a:ext>
            </a:extLst>
          </p:cNvPr>
          <p:cNvGrpSpPr/>
          <p:nvPr/>
        </p:nvGrpSpPr>
        <p:grpSpPr bwMode="auto">
          <a:xfrm>
            <a:off x="1802890" y="1964614"/>
            <a:ext cx="7405369" cy="1278948"/>
            <a:chOff x="1760581" y="2110709"/>
            <a:chExt cx="3839501" cy="1280096"/>
          </a:xfrm>
        </p:grpSpPr>
        <p:sp>
          <p:nvSpPr>
            <p:cNvPr id="4" name="矩形 3">
              <a:extLst>
                <a:ext uri="{FF2B5EF4-FFF2-40B4-BE49-F238E27FC236}">
                  <a16:creationId xmlns:a16="http://schemas.microsoft.com/office/drawing/2014/main" id="{7B1A0DF8-86AE-56A6-38CB-7979E07DF4B2}"/>
                </a:ext>
              </a:extLst>
            </p:cNvPr>
            <p:cNvSpPr/>
            <p:nvPr/>
          </p:nvSpPr>
          <p:spPr bwMode="auto">
            <a:xfrm>
              <a:off x="1760581" y="2602575"/>
              <a:ext cx="3185852" cy="7882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柯昌博，张永超</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一种面向立体城市交通网的道路最优匹配方法</a:t>
              </a:r>
              <a:r>
                <a:rPr lang="en-US" altLang="zh-CN" sz="1600" dirty="0">
                  <a:latin typeface="微软雅黑" panose="020B0503020204020204" pitchFamily="34" charset="-122"/>
                  <a:ea typeface="微软雅黑" panose="020B0503020204020204" pitchFamily="34" charset="-122"/>
                </a:rPr>
                <a:t>. 202211331901.X</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2022.10.</a:t>
              </a:r>
            </a:p>
          </p:txBody>
        </p:sp>
        <p:sp>
          <p:nvSpPr>
            <p:cNvPr id="5" name="矩形 4">
              <a:extLst>
                <a:ext uri="{FF2B5EF4-FFF2-40B4-BE49-F238E27FC236}">
                  <a16:creationId xmlns:a16="http://schemas.microsoft.com/office/drawing/2014/main" id="{2305145E-3A69-5E34-E4CC-F76E4C80186E}"/>
                </a:ext>
              </a:extLst>
            </p:cNvPr>
            <p:cNvSpPr/>
            <p:nvPr/>
          </p:nvSpPr>
          <p:spPr bwMode="auto">
            <a:xfrm>
              <a:off x="1760581" y="2110709"/>
              <a:ext cx="3839501" cy="417733"/>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专      利</a:t>
              </a:r>
            </a:p>
          </p:txBody>
        </p:sp>
      </p:grpSp>
      <p:grpSp>
        <p:nvGrpSpPr>
          <p:cNvPr id="6" name="组合 5">
            <a:extLst>
              <a:ext uri="{FF2B5EF4-FFF2-40B4-BE49-F238E27FC236}">
                <a16:creationId xmlns:a16="http://schemas.microsoft.com/office/drawing/2014/main" id="{C584A4FA-443F-231B-0AC8-C7437B3F3821}"/>
              </a:ext>
            </a:extLst>
          </p:cNvPr>
          <p:cNvGrpSpPr/>
          <p:nvPr/>
        </p:nvGrpSpPr>
        <p:grpSpPr bwMode="auto">
          <a:xfrm>
            <a:off x="1802890" y="3945626"/>
            <a:ext cx="5690869" cy="1283064"/>
            <a:chOff x="1760372" y="3663036"/>
            <a:chExt cx="3839710" cy="1282505"/>
          </a:xfrm>
        </p:grpSpPr>
        <p:sp>
          <p:nvSpPr>
            <p:cNvPr id="7" name="矩形 6">
              <a:extLst>
                <a:ext uri="{FF2B5EF4-FFF2-40B4-BE49-F238E27FC236}">
                  <a16:creationId xmlns:a16="http://schemas.microsoft.com/office/drawing/2014/main" id="{621F5284-F552-8182-1040-CEA49EAD7EC0}"/>
                </a:ext>
              </a:extLst>
            </p:cNvPr>
            <p:cNvSpPr/>
            <p:nvPr/>
          </p:nvSpPr>
          <p:spPr bwMode="auto">
            <a:xfrm>
              <a:off x="1760372" y="4158361"/>
              <a:ext cx="3839710" cy="787180"/>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江苏省自然科学基金，面向边缘网络计算迁移的雾节点安全与隐私保护方法（</a:t>
              </a:r>
              <a:r>
                <a:rPr lang="en-US" altLang="zh-CN" sz="1600" dirty="0">
                  <a:latin typeface="微软雅黑" panose="020B0503020204020204" pitchFamily="34" charset="-122"/>
                  <a:ea typeface="微软雅黑" panose="020B0503020204020204" pitchFamily="34" charset="-122"/>
                </a:rPr>
                <a:t>No.BK20220206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9C980FB5-27F2-2BA6-8526-C0F52098A4B0}"/>
                </a:ext>
              </a:extLst>
            </p:cNvPr>
            <p:cNvSpPr/>
            <p:nvPr/>
          </p:nvSpPr>
          <p:spPr bwMode="auto">
            <a:xfrm>
              <a:off x="1760372" y="3663036"/>
              <a:ext cx="3839710" cy="417176"/>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b="1" dirty="0">
                  <a:solidFill>
                    <a:srgbClr val="262626"/>
                  </a:solidFill>
                  <a:latin typeface="微软雅黑" panose="020B0503020204020204" pitchFamily="34" charset="-122"/>
                  <a:ea typeface="微软雅黑" panose="020B0503020204020204" pitchFamily="34" charset="-122"/>
                </a:rPr>
                <a:t>科研项目</a:t>
              </a:r>
            </a:p>
          </p:txBody>
        </p:sp>
      </p:grpSp>
      <p:sp>
        <p:nvSpPr>
          <p:cNvPr id="11" name="KSO_Shape">
            <a:extLst>
              <a:ext uri="{FF2B5EF4-FFF2-40B4-BE49-F238E27FC236}">
                <a16:creationId xmlns:a16="http://schemas.microsoft.com/office/drawing/2014/main" id="{D45D0969-00C0-F623-5883-01BD69F9F985}"/>
              </a:ext>
            </a:extLst>
          </p:cNvPr>
          <p:cNvSpPr/>
          <p:nvPr/>
        </p:nvSpPr>
        <p:spPr bwMode="auto">
          <a:xfrm>
            <a:off x="726565" y="4011024"/>
            <a:ext cx="691430" cy="763587"/>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2" name="KSO_Shape">
            <a:extLst>
              <a:ext uri="{FF2B5EF4-FFF2-40B4-BE49-F238E27FC236}">
                <a16:creationId xmlns:a16="http://schemas.microsoft.com/office/drawing/2014/main" id="{09D4CE77-6860-6627-3568-472A51061C16}"/>
              </a:ext>
            </a:extLst>
          </p:cNvPr>
          <p:cNvSpPr/>
          <p:nvPr/>
        </p:nvSpPr>
        <p:spPr bwMode="auto">
          <a:xfrm>
            <a:off x="732184" y="2049638"/>
            <a:ext cx="687275" cy="812800"/>
          </a:xfrm>
          <a:custGeom>
            <a:avLst/>
            <a:gdLst>
              <a:gd name="T0" fmla="*/ 2147483646 w 5278"/>
              <a:gd name="T1" fmla="*/ 2147483646 h 6863"/>
              <a:gd name="T2" fmla="*/ 2147483646 w 5278"/>
              <a:gd name="T3" fmla="*/ 2147483646 h 6863"/>
              <a:gd name="T4" fmla="*/ 2147483646 w 5278"/>
              <a:gd name="T5" fmla="*/ 2147483646 h 6863"/>
              <a:gd name="T6" fmla="*/ 2147483646 w 5278"/>
              <a:gd name="T7" fmla="*/ 2147483646 h 6863"/>
              <a:gd name="T8" fmla="*/ 2147483646 w 5278"/>
              <a:gd name="T9" fmla="*/ 2147483646 h 6863"/>
              <a:gd name="T10" fmla="*/ 2147483646 w 5278"/>
              <a:gd name="T11" fmla="*/ 2147483646 h 6863"/>
              <a:gd name="T12" fmla="*/ 2147483646 w 5278"/>
              <a:gd name="T13" fmla="*/ 2147483646 h 6863"/>
              <a:gd name="T14" fmla="*/ 2147483646 w 5278"/>
              <a:gd name="T15" fmla="*/ 2147483646 h 6863"/>
              <a:gd name="T16" fmla="*/ 2147483646 w 5278"/>
              <a:gd name="T17" fmla="*/ 2147483646 h 6863"/>
              <a:gd name="T18" fmla="*/ 2147483646 w 5278"/>
              <a:gd name="T19" fmla="*/ 2147483646 h 6863"/>
              <a:gd name="T20" fmla="*/ 2147483646 w 5278"/>
              <a:gd name="T21" fmla="*/ 2147483646 h 6863"/>
              <a:gd name="T22" fmla="*/ 2147483646 w 5278"/>
              <a:gd name="T23" fmla="*/ 2147483646 h 6863"/>
              <a:gd name="T24" fmla="*/ 2147483646 w 5278"/>
              <a:gd name="T25" fmla="*/ 2147483646 h 6863"/>
              <a:gd name="T26" fmla="*/ 2147483646 w 5278"/>
              <a:gd name="T27" fmla="*/ 2147483646 h 6863"/>
              <a:gd name="T28" fmla="*/ 2147483646 w 5278"/>
              <a:gd name="T29" fmla="*/ 2147483646 h 6863"/>
              <a:gd name="T30" fmla="*/ 2147483646 w 5278"/>
              <a:gd name="T31" fmla="*/ 2147483646 h 6863"/>
              <a:gd name="T32" fmla="*/ 2147483646 w 5278"/>
              <a:gd name="T33" fmla="*/ 2147483646 h 6863"/>
              <a:gd name="T34" fmla="*/ 2147483646 w 5278"/>
              <a:gd name="T35" fmla="*/ 2147483646 h 6863"/>
              <a:gd name="T36" fmla="*/ 2147483646 w 5278"/>
              <a:gd name="T37" fmla="*/ 2147483646 h 6863"/>
              <a:gd name="T38" fmla="*/ 2147483646 w 5278"/>
              <a:gd name="T39" fmla="*/ 2147483646 h 6863"/>
              <a:gd name="T40" fmla="*/ 2147483646 w 5278"/>
              <a:gd name="T41" fmla="*/ 2147483646 h 6863"/>
              <a:gd name="T42" fmla="*/ 2147483646 w 5278"/>
              <a:gd name="T43" fmla="*/ 2147483646 h 6863"/>
              <a:gd name="T44" fmla="*/ 2147483646 w 5278"/>
              <a:gd name="T45" fmla="*/ 2147483646 h 6863"/>
              <a:gd name="T46" fmla="*/ 2147483646 w 5278"/>
              <a:gd name="T47" fmla="*/ 2147483646 h 6863"/>
              <a:gd name="T48" fmla="*/ 2147483646 w 5278"/>
              <a:gd name="T49" fmla="*/ 2147483646 h 6863"/>
              <a:gd name="T50" fmla="*/ 2147483646 w 5278"/>
              <a:gd name="T51" fmla="*/ 2147483646 h 6863"/>
              <a:gd name="T52" fmla="*/ 2147483646 w 5278"/>
              <a:gd name="T53" fmla="*/ 2147483646 h 6863"/>
              <a:gd name="T54" fmla="*/ 2147483646 w 5278"/>
              <a:gd name="T55" fmla="*/ 2147483646 h 6863"/>
              <a:gd name="T56" fmla="*/ 2147483646 w 5278"/>
              <a:gd name="T57" fmla="*/ 2147483646 h 6863"/>
              <a:gd name="T58" fmla="*/ 2147483646 w 5278"/>
              <a:gd name="T59" fmla="*/ 2147483646 h 6863"/>
              <a:gd name="T60" fmla="*/ 2147483646 w 5278"/>
              <a:gd name="T61" fmla="*/ 2147483646 h 6863"/>
              <a:gd name="T62" fmla="*/ 2147483646 w 5278"/>
              <a:gd name="T63" fmla="*/ 2147483646 h 6863"/>
              <a:gd name="T64" fmla="*/ 2147483646 w 5278"/>
              <a:gd name="T65" fmla="*/ 2147483646 h 6863"/>
              <a:gd name="T66" fmla="*/ 2147483646 w 5278"/>
              <a:gd name="T67" fmla="*/ 2147483646 h 6863"/>
              <a:gd name="T68" fmla="*/ 2147483646 w 5278"/>
              <a:gd name="T69" fmla="*/ 2147483646 h 6863"/>
              <a:gd name="T70" fmla="*/ 2147483646 w 5278"/>
              <a:gd name="T71" fmla="*/ 2147483646 h 6863"/>
              <a:gd name="T72" fmla="*/ 2147483646 w 5278"/>
              <a:gd name="T73" fmla="*/ 2147483646 h 6863"/>
              <a:gd name="T74" fmla="*/ 2147483646 w 5278"/>
              <a:gd name="T75" fmla="*/ 2147483646 h 6863"/>
              <a:gd name="T76" fmla="*/ 2147483646 w 5278"/>
              <a:gd name="T77" fmla="*/ 2147483646 h 6863"/>
              <a:gd name="T78" fmla="*/ 2147483646 w 5278"/>
              <a:gd name="T79" fmla="*/ 2147483646 h 6863"/>
              <a:gd name="T80" fmla="*/ 2147483646 w 5278"/>
              <a:gd name="T81" fmla="*/ 2147483646 h 6863"/>
              <a:gd name="T82" fmla="*/ 2147483646 w 5278"/>
              <a:gd name="T83" fmla="*/ 2147483646 h 6863"/>
              <a:gd name="T84" fmla="*/ 0 w 5278"/>
              <a:gd name="T85" fmla="*/ 2147483646 h 6863"/>
              <a:gd name="T86" fmla="*/ 2147483646 w 5278"/>
              <a:gd name="T87" fmla="*/ 2147483646 h 6863"/>
              <a:gd name="T88" fmla="*/ 2147483646 w 5278"/>
              <a:gd name="T89" fmla="*/ 2147483646 h 6863"/>
              <a:gd name="T90" fmla="*/ 2147483646 w 5278"/>
              <a:gd name="T91" fmla="*/ 2147483646 h 6863"/>
              <a:gd name="T92" fmla="*/ 2147483646 w 5278"/>
              <a:gd name="T93" fmla="*/ 2147483646 h 6863"/>
              <a:gd name="T94" fmla="*/ 2147483646 w 5278"/>
              <a:gd name="T95" fmla="*/ 2147483646 h 6863"/>
              <a:gd name="T96" fmla="*/ 2147483646 w 5278"/>
              <a:gd name="T97" fmla="*/ 1347340187 h 6863"/>
              <a:gd name="T98" fmla="*/ 2147483646 w 5278"/>
              <a:gd name="T99" fmla="*/ 513294381 h 6863"/>
              <a:gd name="T100" fmla="*/ 2147483646 w 5278"/>
              <a:gd name="T101" fmla="*/ 42761601 h 6863"/>
              <a:gd name="T102" fmla="*/ 2147483646 w 5278"/>
              <a:gd name="T103" fmla="*/ 21419384 h 6863"/>
              <a:gd name="T104" fmla="*/ 2147483646 w 5278"/>
              <a:gd name="T105" fmla="*/ 363589915 h 6863"/>
              <a:gd name="T106" fmla="*/ 2147483646 w 5278"/>
              <a:gd name="T107" fmla="*/ 1133454737 h 6863"/>
              <a:gd name="T108" fmla="*/ 2147483646 w 5278"/>
              <a:gd name="T109" fmla="*/ 2147483646 h 6863"/>
              <a:gd name="T110" fmla="*/ 2147483646 w 5278"/>
              <a:gd name="T111" fmla="*/ 2147483646 h 6863"/>
              <a:gd name="T112" fmla="*/ 2147483646 w 5278"/>
              <a:gd name="T113" fmla="*/ 2147483646 h 6863"/>
              <a:gd name="T114" fmla="*/ 2147483646 w 5278"/>
              <a:gd name="T115" fmla="*/ 2147483646 h 6863"/>
              <a:gd name="T116" fmla="*/ 2147483646 w 5278"/>
              <a:gd name="T117" fmla="*/ 2147483646 h 6863"/>
              <a:gd name="T118" fmla="*/ 2147483646 w 5278"/>
              <a:gd name="T119" fmla="*/ 2147483646 h 68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78" h="6863">
                <a:moveTo>
                  <a:pt x="4046" y="5103"/>
                </a:moveTo>
                <a:lnTo>
                  <a:pt x="1054" y="5103"/>
                </a:lnTo>
                <a:lnTo>
                  <a:pt x="1054" y="4927"/>
                </a:lnTo>
                <a:lnTo>
                  <a:pt x="4046" y="4927"/>
                </a:lnTo>
                <a:lnTo>
                  <a:pt x="4046" y="5103"/>
                </a:lnTo>
                <a:close/>
                <a:moveTo>
                  <a:pt x="2814" y="4575"/>
                </a:moveTo>
                <a:lnTo>
                  <a:pt x="1054" y="4575"/>
                </a:lnTo>
                <a:lnTo>
                  <a:pt x="1054" y="4399"/>
                </a:lnTo>
                <a:lnTo>
                  <a:pt x="2814" y="4399"/>
                </a:lnTo>
                <a:lnTo>
                  <a:pt x="2814" y="4575"/>
                </a:lnTo>
                <a:close/>
                <a:moveTo>
                  <a:pt x="3342" y="4047"/>
                </a:moveTo>
                <a:lnTo>
                  <a:pt x="1054" y="4047"/>
                </a:lnTo>
                <a:lnTo>
                  <a:pt x="1054" y="3872"/>
                </a:lnTo>
                <a:lnTo>
                  <a:pt x="3342" y="3872"/>
                </a:lnTo>
                <a:lnTo>
                  <a:pt x="3342" y="4047"/>
                </a:lnTo>
                <a:close/>
                <a:moveTo>
                  <a:pt x="4222" y="3520"/>
                </a:moveTo>
                <a:lnTo>
                  <a:pt x="1054" y="3520"/>
                </a:lnTo>
                <a:lnTo>
                  <a:pt x="1054" y="3344"/>
                </a:lnTo>
                <a:lnTo>
                  <a:pt x="4222" y="3344"/>
                </a:lnTo>
                <a:lnTo>
                  <a:pt x="4222" y="3520"/>
                </a:lnTo>
                <a:close/>
                <a:moveTo>
                  <a:pt x="2814" y="2992"/>
                </a:moveTo>
                <a:lnTo>
                  <a:pt x="1054" y="2992"/>
                </a:lnTo>
                <a:lnTo>
                  <a:pt x="1054" y="2816"/>
                </a:lnTo>
                <a:lnTo>
                  <a:pt x="2814" y="2816"/>
                </a:lnTo>
                <a:lnTo>
                  <a:pt x="2814" y="2992"/>
                </a:lnTo>
                <a:close/>
                <a:moveTo>
                  <a:pt x="4750" y="1056"/>
                </a:moveTo>
                <a:lnTo>
                  <a:pt x="3518" y="1056"/>
                </a:lnTo>
                <a:lnTo>
                  <a:pt x="3620" y="1362"/>
                </a:lnTo>
                <a:lnTo>
                  <a:pt x="3664" y="1373"/>
                </a:lnTo>
                <a:lnTo>
                  <a:pt x="3707" y="1385"/>
                </a:lnTo>
                <a:lnTo>
                  <a:pt x="3747" y="1397"/>
                </a:lnTo>
                <a:lnTo>
                  <a:pt x="3785" y="1412"/>
                </a:lnTo>
                <a:lnTo>
                  <a:pt x="3822" y="1426"/>
                </a:lnTo>
                <a:lnTo>
                  <a:pt x="3856" y="1441"/>
                </a:lnTo>
                <a:lnTo>
                  <a:pt x="3888" y="1458"/>
                </a:lnTo>
                <a:lnTo>
                  <a:pt x="3919" y="1476"/>
                </a:lnTo>
                <a:lnTo>
                  <a:pt x="3948" y="1494"/>
                </a:lnTo>
                <a:lnTo>
                  <a:pt x="3976" y="1513"/>
                </a:lnTo>
                <a:lnTo>
                  <a:pt x="4001" y="1534"/>
                </a:lnTo>
                <a:lnTo>
                  <a:pt x="4025" y="1555"/>
                </a:lnTo>
                <a:lnTo>
                  <a:pt x="4046" y="1577"/>
                </a:lnTo>
                <a:lnTo>
                  <a:pt x="4067" y="1599"/>
                </a:lnTo>
                <a:lnTo>
                  <a:pt x="4086" y="1622"/>
                </a:lnTo>
                <a:lnTo>
                  <a:pt x="4104" y="1646"/>
                </a:lnTo>
                <a:lnTo>
                  <a:pt x="4119" y="1671"/>
                </a:lnTo>
                <a:lnTo>
                  <a:pt x="4134" y="1696"/>
                </a:lnTo>
                <a:lnTo>
                  <a:pt x="4148" y="1723"/>
                </a:lnTo>
                <a:lnTo>
                  <a:pt x="4160" y="1749"/>
                </a:lnTo>
                <a:lnTo>
                  <a:pt x="4171" y="1777"/>
                </a:lnTo>
                <a:lnTo>
                  <a:pt x="4180" y="1805"/>
                </a:lnTo>
                <a:lnTo>
                  <a:pt x="4189" y="1834"/>
                </a:lnTo>
                <a:lnTo>
                  <a:pt x="4196" y="1863"/>
                </a:lnTo>
                <a:lnTo>
                  <a:pt x="4203" y="1892"/>
                </a:lnTo>
                <a:lnTo>
                  <a:pt x="4208" y="1923"/>
                </a:lnTo>
                <a:lnTo>
                  <a:pt x="4213" y="1953"/>
                </a:lnTo>
                <a:lnTo>
                  <a:pt x="4216" y="1984"/>
                </a:lnTo>
                <a:lnTo>
                  <a:pt x="4219" y="2015"/>
                </a:lnTo>
                <a:lnTo>
                  <a:pt x="4221" y="2047"/>
                </a:lnTo>
                <a:lnTo>
                  <a:pt x="4222" y="2078"/>
                </a:lnTo>
                <a:lnTo>
                  <a:pt x="4222" y="2111"/>
                </a:lnTo>
                <a:lnTo>
                  <a:pt x="1054" y="2111"/>
                </a:lnTo>
                <a:lnTo>
                  <a:pt x="1056" y="2081"/>
                </a:lnTo>
                <a:lnTo>
                  <a:pt x="1057" y="2050"/>
                </a:lnTo>
                <a:lnTo>
                  <a:pt x="1058" y="2020"/>
                </a:lnTo>
                <a:lnTo>
                  <a:pt x="1062" y="1990"/>
                </a:lnTo>
                <a:lnTo>
                  <a:pt x="1065" y="1960"/>
                </a:lnTo>
                <a:lnTo>
                  <a:pt x="1070" y="1931"/>
                </a:lnTo>
                <a:lnTo>
                  <a:pt x="1076" y="1902"/>
                </a:lnTo>
                <a:lnTo>
                  <a:pt x="1083" y="1874"/>
                </a:lnTo>
                <a:lnTo>
                  <a:pt x="1092" y="1846"/>
                </a:lnTo>
                <a:lnTo>
                  <a:pt x="1101" y="1819"/>
                </a:lnTo>
                <a:lnTo>
                  <a:pt x="1111" y="1792"/>
                </a:lnTo>
                <a:lnTo>
                  <a:pt x="1123" y="1766"/>
                </a:lnTo>
                <a:lnTo>
                  <a:pt x="1135" y="1740"/>
                </a:lnTo>
                <a:lnTo>
                  <a:pt x="1149" y="1714"/>
                </a:lnTo>
                <a:lnTo>
                  <a:pt x="1165" y="1690"/>
                </a:lnTo>
                <a:lnTo>
                  <a:pt x="1180" y="1665"/>
                </a:lnTo>
                <a:lnTo>
                  <a:pt x="1198" y="1643"/>
                </a:lnTo>
                <a:lnTo>
                  <a:pt x="1217" y="1620"/>
                </a:lnTo>
                <a:lnTo>
                  <a:pt x="1239" y="1597"/>
                </a:lnTo>
                <a:lnTo>
                  <a:pt x="1260" y="1576"/>
                </a:lnTo>
                <a:lnTo>
                  <a:pt x="1284" y="1555"/>
                </a:lnTo>
                <a:lnTo>
                  <a:pt x="1309" y="1535"/>
                </a:lnTo>
                <a:lnTo>
                  <a:pt x="1336" y="1516"/>
                </a:lnTo>
                <a:lnTo>
                  <a:pt x="1363" y="1498"/>
                </a:lnTo>
                <a:lnTo>
                  <a:pt x="1393" y="1480"/>
                </a:lnTo>
                <a:lnTo>
                  <a:pt x="1426" y="1463"/>
                </a:lnTo>
                <a:lnTo>
                  <a:pt x="1458" y="1447"/>
                </a:lnTo>
                <a:lnTo>
                  <a:pt x="1493" y="1432"/>
                </a:lnTo>
                <a:lnTo>
                  <a:pt x="1530" y="1418"/>
                </a:lnTo>
                <a:lnTo>
                  <a:pt x="1568" y="1404"/>
                </a:lnTo>
                <a:lnTo>
                  <a:pt x="1609" y="1392"/>
                </a:lnTo>
                <a:lnTo>
                  <a:pt x="1651" y="1380"/>
                </a:lnTo>
                <a:lnTo>
                  <a:pt x="1758" y="1056"/>
                </a:lnTo>
                <a:lnTo>
                  <a:pt x="526" y="1056"/>
                </a:lnTo>
                <a:lnTo>
                  <a:pt x="526" y="6335"/>
                </a:lnTo>
                <a:lnTo>
                  <a:pt x="4750" y="6335"/>
                </a:lnTo>
                <a:lnTo>
                  <a:pt x="4750" y="1056"/>
                </a:lnTo>
                <a:close/>
                <a:moveTo>
                  <a:pt x="2638" y="265"/>
                </a:moveTo>
                <a:lnTo>
                  <a:pt x="2638" y="265"/>
                </a:lnTo>
                <a:lnTo>
                  <a:pt x="2611" y="266"/>
                </a:lnTo>
                <a:lnTo>
                  <a:pt x="2584" y="269"/>
                </a:lnTo>
                <a:lnTo>
                  <a:pt x="2559" y="275"/>
                </a:lnTo>
                <a:lnTo>
                  <a:pt x="2535" y="285"/>
                </a:lnTo>
                <a:lnTo>
                  <a:pt x="2513" y="296"/>
                </a:lnTo>
                <a:lnTo>
                  <a:pt x="2491" y="309"/>
                </a:lnTo>
                <a:lnTo>
                  <a:pt x="2471" y="324"/>
                </a:lnTo>
                <a:lnTo>
                  <a:pt x="2452" y="341"/>
                </a:lnTo>
                <a:lnTo>
                  <a:pt x="2435" y="360"/>
                </a:lnTo>
                <a:lnTo>
                  <a:pt x="2419" y="381"/>
                </a:lnTo>
                <a:lnTo>
                  <a:pt x="2406" y="402"/>
                </a:lnTo>
                <a:lnTo>
                  <a:pt x="2395" y="425"/>
                </a:lnTo>
                <a:lnTo>
                  <a:pt x="2386" y="449"/>
                </a:lnTo>
                <a:lnTo>
                  <a:pt x="2380" y="474"/>
                </a:lnTo>
                <a:lnTo>
                  <a:pt x="2375" y="500"/>
                </a:lnTo>
                <a:lnTo>
                  <a:pt x="2374" y="528"/>
                </a:lnTo>
                <a:lnTo>
                  <a:pt x="2375" y="554"/>
                </a:lnTo>
                <a:lnTo>
                  <a:pt x="2380" y="581"/>
                </a:lnTo>
                <a:lnTo>
                  <a:pt x="2386" y="606"/>
                </a:lnTo>
                <a:lnTo>
                  <a:pt x="2395" y="631"/>
                </a:lnTo>
                <a:lnTo>
                  <a:pt x="2406" y="654"/>
                </a:lnTo>
                <a:lnTo>
                  <a:pt x="2419" y="675"/>
                </a:lnTo>
                <a:lnTo>
                  <a:pt x="2435" y="696"/>
                </a:lnTo>
                <a:lnTo>
                  <a:pt x="2452" y="715"/>
                </a:lnTo>
                <a:lnTo>
                  <a:pt x="2471" y="732"/>
                </a:lnTo>
                <a:lnTo>
                  <a:pt x="2491" y="747"/>
                </a:lnTo>
                <a:lnTo>
                  <a:pt x="2513" y="760"/>
                </a:lnTo>
                <a:lnTo>
                  <a:pt x="2535" y="771"/>
                </a:lnTo>
                <a:lnTo>
                  <a:pt x="2559" y="779"/>
                </a:lnTo>
                <a:lnTo>
                  <a:pt x="2584" y="787"/>
                </a:lnTo>
                <a:lnTo>
                  <a:pt x="2611" y="790"/>
                </a:lnTo>
                <a:lnTo>
                  <a:pt x="2638" y="791"/>
                </a:lnTo>
                <a:lnTo>
                  <a:pt x="2665" y="790"/>
                </a:lnTo>
                <a:lnTo>
                  <a:pt x="2691" y="787"/>
                </a:lnTo>
                <a:lnTo>
                  <a:pt x="2716" y="779"/>
                </a:lnTo>
                <a:lnTo>
                  <a:pt x="2741" y="771"/>
                </a:lnTo>
                <a:lnTo>
                  <a:pt x="2764" y="760"/>
                </a:lnTo>
                <a:lnTo>
                  <a:pt x="2786" y="747"/>
                </a:lnTo>
                <a:lnTo>
                  <a:pt x="2806" y="732"/>
                </a:lnTo>
                <a:lnTo>
                  <a:pt x="2825" y="715"/>
                </a:lnTo>
                <a:lnTo>
                  <a:pt x="2842" y="696"/>
                </a:lnTo>
                <a:lnTo>
                  <a:pt x="2857" y="675"/>
                </a:lnTo>
                <a:lnTo>
                  <a:pt x="2871" y="654"/>
                </a:lnTo>
                <a:lnTo>
                  <a:pt x="2881" y="631"/>
                </a:lnTo>
                <a:lnTo>
                  <a:pt x="2890" y="606"/>
                </a:lnTo>
                <a:lnTo>
                  <a:pt x="2897" y="581"/>
                </a:lnTo>
                <a:lnTo>
                  <a:pt x="2900" y="554"/>
                </a:lnTo>
                <a:lnTo>
                  <a:pt x="2902" y="528"/>
                </a:lnTo>
                <a:lnTo>
                  <a:pt x="2900" y="500"/>
                </a:lnTo>
                <a:lnTo>
                  <a:pt x="2897" y="474"/>
                </a:lnTo>
                <a:lnTo>
                  <a:pt x="2890" y="449"/>
                </a:lnTo>
                <a:lnTo>
                  <a:pt x="2881" y="425"/>
                </a:lnTo>
                <a:lnTo>
                  <a:pt x="2871" y="402"/>
                </a:lnTo>
                <a:lnTo>
                  <a:pt x="2857" y="381"/>
                </a:lnTo>
                <a:lnTo>
                  <a:pt x="2842" y="360"/>
                </a:lnTo>
                <a:lnTo>
                  <a:pt x="2825" y="341"/>
                </a:lnTo>
                <a:lnTo>
                  <a:pt x="2806" y="324"/>
                </a:lnTo>
                <a:lnTo>
                  <a:pt x="2786" y="309"/>
                </a:lnTo>
                <a:lnTo>
                  <a:pt x="2764" y="296"/>
                </a:lnTo>
                <a:lnTo>
                  <a:pt x="2741" y="285"/>
                </a:lnTo>
                <a:lnTo>
                  <a:pt x="2716" y="275"/>
                </a:lnTo>
                <a:lnTo>
                  <a:pt x="2691" y="269"/>
                </a:lnTo>
                <a:lnTo>
                  <a:pt x="2665" y="266"/>
                </a:lnTo>
                <a:lnTo>
                  <a:pt x="2638" y="265"/>
                </a:lnTo>
                <a:close/>
                <a:moveTo>
                  <a:pt x="0" y="6863"/>
                </a:moveTo>
                <a:lnTo>
                  <a:pt x="0" y="528"/>
                </a:lnTo>
                <a:lnTo>
                  <a:pt x="2110" y="528"/>
                </a:lnTo>
                <a:lnTo>
                  <a:pt x="2110" y="500"/>
                </a:lnTo>
                <a:lnTo>
                  <a:pt x="2113" y="474"/>
                </a:lnTo>
                <a:lnTo>
                  <a:pt x="2116" y="448"/>
                </a:lnTo>
                <a:lnTo>
                  <a:pt x="2121" y="421"/>
                </a:lnTo>
                <a:lnTo>
                  <a:pt x="2127" y="396"/>
                </a:lnTo>
                <a:lnTo>
                  <a:pt x="2134" y="371"/>
                </a:lnTo>
                <a:lnTo>
                  <a:pt x="2143" y="346"/>
                </a:lnTo>
                <a:lnTo>
                  <a:pt x="2152" y="322"/>
                </a:lnTo>
                <a:lnTo>
                  <a:pt x="2162" y="299"/>
                </a:lnTo>
                <a:lnTo>
                  <a:pt x="2174" y="277"/>
                </a:lnTo>
                <a:lnTo>
                  <a:pt x="2187" y="254"/>
                </a:lnTo>
                <a:lnTo>
                  <a:pt x="2200" y="232"/>
                </a:lnTo>
                <a:lnTo>
                  <a:pt x="2216" y="212"/>
                </a:lnTo>
                <a:lnTo>
                  <a:pt x="2231" y="192"/>
                </a:lnTo>
                <a:lnTo>
                  <a:pt x="2248" y="172"/>
                </a:lnTo>
                <a:lnTo>
                  <a:pt x="2265" y="154"/>
                </a:lnTo>
                <a:lnTo>
                  <a:pt x="2283" y="136"/>
                </a:lnTo>
                <a:lnTo>
                  <a:pt x="2302" y="121"/>
                </a:lnTo>
                <a:lnTo>
                  <a:pt x="2322" y="105"/>
                </a:lnTo>
                <a:lnTo>
                  <a:pt x="2343" y="90"/>
                </a:lnTo>
                <a:lnTo>
                  <a:pt x="2364" y="77"/>
                </a:lnTo>
                <a:lnTo>
                  <a:pt x="2387" y="63"/>
                </a:lnTo>
                <a:lnTo>
                  <a:pt x="2410" y="53"/>
                </a:lnTo>
                <a:lnTo>
                  <a:pt x="2432" y="42"/>
                </a:lnTo>
                <a:lnTo>
                  <a:pt x="2456" y="32"/>
                </a:lnTo>
                <a:lnTo>
                  <a:pt x="2481" y="24"/>
                </a:lnTo>
                <a:lnTo>
                  <a:pt x="2507" y="17"/>
                </a:lnTo>
                <a:lnTo>
                  <a:pt x="2532" y="11"/>
                </a:lnTo>
                <a:lnTo>
                  <a:pt x="2558" y="6"/>
                </a:lnTo>
                <a:lnTo>
                  <a:pt x="2584" y="2"/>
                </a:lnTo>
                <a:lnTo>
                  <a:pt x="2611" y="1"/>
                </a:lnTo>
                <a:lnTo>
                  <a:pt x="2638" y="0"/>
                </a:lnTo>
                <a:lnTo>
                  <a:pt x="2665" y="1"/>
                </a:lnTo>
                <a:lnTo>
                  <a:pt x="2692" y="2"/>
                </a:lnTo>
                <a:lnTo>
                  <a:pt x="2718" y="6"/>
                </a:lnTo>
                <a:lnTo>
                  <a:pt x="2745" y="11"/>
                </a:lnTo>
                <a:lnTo>
                  <a:pt x="2770" y="17"/>
                </a:lnTo>
                <a:lnTo>
                  <a:pt x="2795" y="24"/>
                </a:lnTo>
                <a:lnTo>
                  <a:pt x="2820" y="32"/>
                </a:lnTo>
                <a:lnTo>
                  <a:pt x="2844" y="42"/>
                </a:lnTo>
                <a:lnTo>
                  <a:pt x="2867" y="53"/>
                </a:lnTo>
                <a:lnTo>
                  <a:pt x="2890" y="63"/>
                </a:lnTo>
                <a:lnTo>
                  <a:pt x="2912" y="77"/>
                </a:lnTo>
                <a:lnTo>
                  <a:pt x="2934" y="90"/>
                </a:lnTo>
                <a:lnTo>
                  <a:pt x="2954" y="105"/>
                </a:lnTo>
                <a:lnTo>
                  <a:pt x="2975" y="121"/>
                </a:lnTo>
                <a:lnTo>
                  <a:pt x="2994" y="136"/>
                </a:lnTo>
                <a:lnTo>
                  <a:pt x="3012" y="154"/>
                </a:lnTo>
                <a:lnTo>
                  <a:pt x="3030" y="172"/>
                </a:lnTo>
                <a:lnTo>
                  <a:pt x="3045" y="192"/>
                </a:lnTo>
                <a:lnTo>
                  <a:pt x="3062" y="212"/>
                </a:lnTo>
                <a:lnTo>
                  <a:pt x="3076" y="232"/>
                </a:lnTo>
                <a:lnTo>
                  <a:pt x="3090" y="254"/>
                </a:lnTo>
                <a:lnTo>
                  <a:pt x="3103" y="277"/>
                </a:lnTo>
                <a:lnTo>
                  <a:pt x="3115" y="299"/>
                </a:lnTo>
                <a:lnTo>
                  <a:pt x="3126" y="322"/>
                </a:lnTo>
                <a:lnTo>
                  <a:pt x="3134" y="346"/>
                </a:lnTo>
                <a:lnTo>
                  <a:pt x="3142" y="371"/>
                </a:lnTo>
                <a:lnTo>
                  <a:pt x="3149" y="396"/>
                </a:lnTo>
                <a:lnTo>
                  <a:pt x="3155" y="421"/>
                </a:lnTo>
                <a:lnTo>
                  <a:pt x="3160" y="448"/>
                </a:lnTo>
                <a:lnTo>
                  <a:pt x="3164" y="474"/>
                </a:lnTo>
                <a:lnTo>
                  <a:pt x="3166" y="500"/>
                </a:lnTo>
                <a:lnTo>
                  <a:pt x="3166" y="528"/>
                </a:lnTo>
                <a:lnTo>
                  <a:pt x="5278" y="528"/>
                </a:lnTo>
                <a:lnTo>
                  <a:pt x="5278" y="6863"/>
                </a:lnTo>
                <a:lnTo>
                  <a:pt x="0" y="68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cxnSp>
        <p:nvCxnSpPr>
          <p:cNvPr id="13" name="肘形连接符 31">
            <a:extLst>
              <a:ext uri="{FF2B5EF4-FFF2-40B4-BE49-F238E27FC236}">
                <a16:creationId xmlns:a16="http://schemas.microsoft.com/office/drawing/2014/main" id="{B3B06A4F-7263-75AA-A493-4E712932D304}"/>
              </a:ext>
            </a:extLst>
          </p:cNvPr>
          <p:cNvCxnSpPr>
            <a:cxnSpLocks/>
          </p:cNvCxnSpPr>
          <p:nvPr/>
        </p:nvCxnSpPr>
        <p:spPr>
          <a:xfrm>
            <a:off x="899919" y="3524510"/>
            <a:ext cx="8079740" cy="0"/>
          </a:xfrm>
          <a:prstGeom prst="straightConnector1">
            <a:avLst/>
          </a:prstGeom>
          <a:noFill/>
          <a:ln w="19050" cap="flat" cmpd="sng" algn="ctr">
            <a:solidFill>
              <a:schemeClr val="tx1"/>
            </a:solidFill>
            <a:prstDash val="solid"/>
            <a:miter lim="800000"/>
            <a:headEnd type="oval" w="med" len="med"/>
            <a:tailEnd type="oval" w="med" len="med"/>
          </a:ln>
          <a:effectLst/>
        </p:spPr>
      </p:cxnSp>
    </p:spTree>
    <p:extLst>
      <p:ext uri="{BB962C8B-B14F-4D97-AF65-F5344CB8AC3E}">
        <p14:creationId xmlns:p14="http://schemas.microsoft.com/office/powerpoint/2010/main" val="24915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1721277"/>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1" y="2207127"/>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344188" y="3636343"/>
            <a:ext cx="4163278" cy="565604"/>
          </a:xfrm>
          <a:prstGeom prst="rect">
            <a:avLst/>
          </a:prstGeom>
          <a:noFill/>
        </p:spPr>
        <p:txBody>
          <a:bodyPr wrap="square" rtlCol="0">
            <a:spAutoFit/>
          </a:bodyPr>
          <a:lstStyle/>
          <a:p>
            <a:pPr algn="ct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致谢</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10" name="Rectangle 33"/>
          <p:cNvSpPr/>
          <p:nvPr/>
        </p:nvSpPr>
        <p:spPr>
          <a:xfrm>
            <a:off x="496915" y="4264420"/>
            <a:ext cx="7857823" cy="1200329"/>
          </a:xfrm>
          <a:prstGeom prst="rect">
            <a:avLst/>
          </a:prstGeom>
        </p:spPr>
        <p:txBody>
          <a:bodyPr wrap="square">
            <a:spAutoFit/>
          </a:bodyPr>
          <a:lstStyle/>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感谢柯昌博老师的辛勤培育！</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感谢各位答辩专家的悉心指导！</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感谢所有同学与老师的帮助！</a:t>
            </a:r>
          </a:p>
        </p:txBody>
      </p:sp>
      <p:sp>
        <p:nvSpPr>
          <p:cNvPr id="12" name="文本框 11"/>
          <p:cNvSpPr txBox="1"/>
          <p:nvPr/>
        </p:nvSpPr>
        <p:spPr>
          <a:xfrm>
            <a:off x="1090167" y="5599668"/>
            <a:ext cx="2413826"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指导老师：柯昌博（副教授）</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答辩人：张永超</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9709">
        <p:fade/>
      </p:transition>
    </mc:Choice>
    <mc:Fallback xmlns="">
      <p:transition spd="med" advTm="1970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1.2 </a:t>
            </a:r>
            <a:r>
              <a:rPr lang="zh-CN" altLang="en-US" dirty="0">
                <a:sym typeface="微软雅黑" panose="020B0503020204020204" pitchFamily="34" charset="-122"/>
              </a:rPr>
              <a:t>研究动机</a:t>
            </a:r>
          </a:p>
        </p:txBody>
      </p:sp>
      <p:sp>
        <p:nvSpPr>
          <p:cNvPr id="5" name="矩形 3">
            <a:extLst>
              <a:ext uri="{FF2B5EF4-FFF2-40B4-BE49-F238E27FC236}">
                <a16:creationId xmlns:a16="http://schemas.microsoft.com/office/drawing/2014/main" id="{388375DA-2D22-742E-4461-99FE1583A4CE}"/>
              </a:ext>
            </a:extLst>
          </p:cNvPr>
          <p:cNvSpPr>
            <a:spLocks noChangeArrowheads="1"/>
          </p:cNvSpPr>
          <p:nvPr/>
        </p:nvSpPr>
        <p:spPr bwMode="auto">
          <a:xfrm>
            <a:off x="258290" y="1090751"/>
            <a:ext cx="198514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8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道路行驶时间预测</a:t>
            </a:r>
          </a:p>
        </p:txBody>
      </p:sp>
      <p:cxnSp>
        <p:nvCxnSpPr>
          <p:cNvPr id="51" name="直接连接符 50">
            <a:extLst>
              <a:ext uri="{FF2B5EF4-FFF2-40B4-BE49-F238E27FC236}">
                <a16:creationId xmlns:a16="http://schemas.microsoft.com/office/drawing/2014/main" id="{5AEF3157-EAF2-FD8B-214E-026A3626C78E}"/>
              </a:ext>
            </a:extLst>
          </p:cNvPr>
          <p:cNvCxnSpPr>
            <a:stCxn id="56" idx="1"/>
          </p:cNvCxnSpPr>
          <p:nvPr/>
        </p:nvCxnSpPr>
        <p:spPr>
          <a:xfrm flipH="1" flipV="1">
            <a:off x="1908919" y="2192340"/>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8BEF62F-BAAA-CE1F-D456-93AF97945F47}"/>
              </a:ext>
            </a:extLst>
          </p:cNvPr>
          <p:cNvCxnSpPr/>
          <p:nvPr/>
        </p:nvCxnSpPr>
        <p:spPr>
          <a:xfrm>
            <a:off x="1901992" y="2192340"/>
            <a:ext cx="0" cy="19847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EA5E225-7197-C3EA-0B31-A43A2303EEB4}"/>
              </a:ext>
            </a:extLst>
          </p:cNvPr>
          <p:cNvCxnSpPr/>
          <p:nvPr/>
        </p:nvCxnSpPr>
        <p:spPr>
          <a:xfrm flipH="1" flipV="1">
            <a:off x="1887613" y="4177073"/>
            <a:ext cx="238255" cy="1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6FE1216-F381-214F-5B6A-477C555F6DD8}"/>
              </a:ext>
            </a:extLst>
          </p:cNvPr>
          <p:cNvCxnSpPr/>
          <p:nvPr/>
        </p:nvCxnSpPr>
        <p:spPr>
          <a:xfrm flipH="1">
            <a:off x="1624160" y="3181477"/>
            <a:ext cx="613063"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Freeform 2">
            <a:extLst>
              <a:ext uri="{FF2B5EF4-FFF2-40B4-BE49-F238E27FC236}">
                <a16:creationId xmlns:a16="http://schemas.microsoft.com/office/drawing/2014/main" id="{93FA91E5-B704-3413-941D-B77D535EE4E5}"/>
              </a:ext>
            </a:extLst>
          </p:cNvPr>
          <p:cNvSpPr/>
          <p:nvPr/>
        </p:nvSpPr>
        <p:spPr>
          <a:xfrm>
            <a:off x="471911" y="2541350"/>
            <a:ext cx="1195940" cy="118983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dirty="0">
              <a:solidFill>
                <a:schemeClr val="bg1"/>
              </a:solidFill>
            </a:endParaRPr>
          </a:p>
        </p:txBody>
      </p:sp>
      <p:sp>
        <p:nvSpPr>
          <p:cNvPr id="56" name="Rounded Rectangle 3">
            <a:extLst>
              <a:ext uri="{FF2B5EF4-FFF2-40B4-BE49-F238E27FC236}">
                <a16:creationId xmlns:a16="http://schemas.microsoft.com/office/drawing/2014/main" id="{10C838FA-A639-E572-4767-60D37E23C00E}"/>
              </a:ext>
            </a:extLst>
          </p:cNvPr>
          <p:cNvSpPr/>
          <p:nvPr/>
        </p:nvSpPr>
        <p:spPr>
          <a:xfrm>
            <a:off x="2147174" y="2047977"/>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7" name="Rounded Rectangle 4">
            <a:extLst>
              <a:ext uri="{FF2B5EF4-FFF2-40B4-BE49-F238E27FC236}">
                <a16:creationId xmlns:a16="http://schemas.microsoft.com/office/drawing/2014/main" id="{8DE005AB-90E0-E43A-97F0-41BFC571D50E}"/>
              </a:ext>
            </a:extLst>
          </p:cNvPr>
          <p:cNvSpPr/>
          <p:nvPr/>
        </p:nvSpPr>
        <p:spPr>
          <a:xfrm>
            <a:off x="2149011" y="3000205"/>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8" name="Rounded Rectangle 5">
            <a:extLst>
              <a:ext uri="{FF2B5EF4-FFF2-40B4-BE49-F238E27FC236}">
                <a16:creationId xmlns:a16="http://schemas.microsoft.com/office/drawing/2014/main" id="{D37267AB-EAD9-3185-F150-47B3794679DE}"/>
              </a:ext>
            </a:extLst>
          </p:cNvPr>
          <p:cNvSpPr/>
          <p:nvPr/>
        </p:nvSpPr>
        <p:spPr>
          <a:xfrm>
            <a:off x="2149011" y="3999720"/>
            <a:ext cx="1541487" cy="291563"/>
          </a:xfrm>
          <a:prstGeom prst="roundRect">
            <a:avLst>
              <a:gd name="adj" fmla="val 50000"/>
            </a:avLst>
          </a:prstGeom>
          <a:gradFill flip="none" rotWithShape="1">
            <a:gsLst>
              <a:gs pos="100000">
                <a:schemeClr val="accent1">
                  <a:lumMod val="45000"/>
                  <a:lumOff val="55000"/>
                </a:schemeClr>
              </a:gs>
              <a:gs pos="82000">
                <a:schemeClr val="accent1">
                  <a:lumMod val="45000"/>
                  <a:lumOff val="55000"/>
                </a:schemeClr>
              </a:gs>
              <a:gs pos="0">
                <a:srgbClr val="036EB8"/>
              </a:gs>
            </a:gsLst>
            <a:path path="circle">
              <a:fillToRect l="100000" t="100000"/>
            </a:path>
            <a:tileRect r="-100000" b="-100000"/>
          </a:gra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953" anchor="ctr" anchorCtr="0">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711182">
              <a:lnSpc>
                <a:spcPct val="90000"/>
              </a:lnSpc>
              <a:spcBef>
                <a:spcPct val="0"/>
              </a:spcBef>
              <a:spcAft>
                <a:spcPct val="35000"/>
              </a:spcAft>
            </a:pPr>
            <a:endParaRPr lang="en-US" sz="1400" dirty="0">
              <a:solidFill>
                <a:srgbClr val="FFFFFF"/>
              </a:solidFill>
            </a:endParaRPr>
          </a:p>
        </p:txBody>
      </p:sp>
      <p:sp>
        <p:nvSpPr>
          <p:cNvPr id="59" name="文本框 45">
            <a:extLst>
              <a:ext uri="{FF2B5EF4-FFF2-40B4-BE49-F238E27FC236}">
                <a16:creationId xmlns:a16="http://schemas.microsoft.com/office/drawing/2014/main" id="{D1E81B81-D41B-8927-E5DA-5B180904C324}"/>
              </a:ext>
            </a:extLst>
          </p:cNvPr>
          <p:cNvSpPr txBox="1"/>
          <p:nvPr/>
        </p:nvSpPr>
        <p:spPr>
          <a:xfrm>
            <a:off x="568076" y="2755376"/>
            <a:ext cx="1003609" cy="761747"/>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500" b="1" dirty="0">
                <a:solidFill>
                  <a:schemeClr val="bg1"/>
                </a:solidFill>
                <a:latin typeface="微软雅黑" panose="020B0503020204020204" pitchFamily="34" charset="-122"/>
                <a:ea typeface="微软雅黑" panose="020B0503020204020204" pitchFamily="34" charset="-122"/>
              </a:rPr>
              <a:t>贝叶斯时空图变分自编码器</a:t>
            </a:r>
          </a:p>
        </p:txBody>
      </p:sp>
      <p:sp>
        <p:nvSpPr>
          <p:cNvPr id="60" name="文本框 46">
            <a:extLst>
              <a:ext uri="{FF2B5EF4-FFF2-40B4-BE49-F238E27FC236}">
                <a16:creationId xmlns:a16="http://schemas.microsoft.com/office/drawing/2014/main" id="{14199026-35A3-ED12-DD02-C926AD1C3518}"/>
              </a:ext>
            </a:extLst>
          </p:cNvPr>
          <p:cNvSpPr txBox="1"/>
          <p:nvPr/>
        </p:nvSpPr>
        <p:spPr>
          <a:xfrm>
            <a:off x="2415756" y="2047977"/>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贝叶斯方法</a:t>
            </a:r>
          </a:p>
        </p:txBody>
      </p:sp>
      <p:sp>
        <p:nvSpPr>
          <p:cNvPr id="61" name="3">
            <a:extLst>
              <a:ext uri="{FF2B5EF4-FFF2-40B4-BE49-F238E27FC236}">
                <a16:creationId xmlns:a16="http://schemas.microsoft.com/office/drawing/2014/main" id="{23B1022A-4F1D-1B62-5F70-8FB3ECF9EF5C}"/>
              </a:ext>
            </a:extLst>
          </p:cNvPr>
          <p:cNvSpPr>
            <a:spLocks noChangeArrowheads="1"/>
          </p:cNvSpPr>
          <p:nvPr/>
        </p:nvSpPr>
        <p:spPr bwMode="auto">
          <a:xfrm>
            <a:off x="3832860" y="1864465"/>
            <a:ext cx="4168138" cy="6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贝叶斯方法可以很好的处理不确定性和噪声数据，这是在预测道路行驶时间中尤为重要。此外，贝叶斯方法也可以避免过拟合，提高模型的泛化能力。</a:t>
            </a:r>
          </a:p>
        </p:txBody>
      </p:sp>
      <p:sp>
        <p:nvSpPr>
          <p:cNvPr id="62" name="文本框 48">
            <a:extLst>
              <a:ext uri="{FF2B5EF4-FFF2-40B4-BE49-F238E27FC236}">
                <a16:creationId xmlns:a16="http://schemas.microsoft.com/office/drawing/2014/main" id="{5C628D2C-EC00-611C-3114-16A3CB030E14}"/>
              </a:ext>
            </a:extLst>
          </p:cNvPr>
          <p:cNvSpPr txBox="1"/>
          <p:nvPr/>
        </p:nvSpPr>
        <p:spPr>
          <a:xfrm>
            <a:off x="2432491" y="3004080"/>
            <a:ext cx="1023820"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时空图模型</a:t>
            </a:r>
          </a:p>
        </p:txBody>
      </p:sp>
      <p:sp>
        <p:nvSpPr>
          <p:cNvPr id="63" name="3">
            <a:extLst>
              <a:ext uri="{FF2B5EF4-FFF2-40B4-BE49-F238E27FC236}">
                <a16:creationId xmlns:a16="http://schemas.microsoft.com/office/drawing/2014/main" id="{3325D759-C8B0-707D-672E-90E2ED60BFE6}"/>
              </a:ext>
            </a:extLst>
          </p:cNvPr>
          <p:cNvSpPr>
            <a:spLocks noChangeArrowheads="1"/>
          </p:cNvSpPr>
          <p:nvPr/>
        </p:nvSpPr>
        <p:spPr bwMode="auto">
          <a:xfrm>
            <a:off x="3832859" y="2651501"/>
            <a:ext cx="4198617" cy="8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zh-CN" altLang="en-US" sz="1200" dirty="0">
                <a:solidFill>
                  <a:srgbClr val="404040"/>
                </a:solidFill>
                <a:latin typeface="微软雅黑" panose="020B0503020204020204" pitchFamily="34" charset="-122"/>
              </a:rPr>
              <a:t>时空图能够综合考虑道路网络的空间布局和时间变化，将道路和时间维度结合起来，提供更全面的交通信息。它可以捕捉交通拥堵、路段行驶速度、道路状况等时空变化的特征，帮助准确预测行驶时间。</a:t>
            </a:r>
          </a:p>
        </p:txBody>
      </p:sp>
      <p:sp>
        <p:nvSpPr>
          <p:cNvPr id="64" name="文本框 50">
            <a:extLst>
              <a:ext uri="{FF2B5EF4-FFF2-40B4-BE49-F238E27FC236}">
                <a16:creationId xmlns:a16="http://schemas.microsoft.com/office/drawing/2014/main" id="{2BC582F6-BCA3-DC9D-247E-071E18DB7D42}"/>
              </a:ext>
            </a:extLst>
          </p:cNvPr>
          <p:cNvSpPr txBox="1"/>
          <p:nvPr/>
        </p:nvSpPr>
        <p:spPr>
          <a:xfrm>
            <a:off x="2324065" y="3999720"/>
            <a:ext cx="1240673" cy="276999"/>
          </a:xfrm>
          <a:prstGeom prst="rect">
            <a:avLst/>
          </a:prstGeom>
          <a:noFill/>
        </p:spPr>
        <p:txBody>
          <a:bodyPr wrap="square" lIns="68580" tIns="34290" rIns="68580" bIns="34290" rtlCol="0">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变分自编码器</a:t>
            </a:r>
          </a:p>
        </p:txBody>
      </p:sp>
      <p:sp>
        <p:nvSpPr>
          <p:cNvPr id="65" name="3">
            <a:extLst>
              <a:ext uri="{FF2B5EF4-FFF2-40B4-BE49-F238E27FC236}">
                <a16:creationId xmlns:a16="http://schemas.microsoft.com/office/drawing/2014/main" id="{D36A5B4A-B4B0-8DA4-ABF2-0B1FA170EE18}"/>
              </a:ext>
            </a:extLst>
          </p:cNvPr>
          <p:cNvSpPr>
            <a:spLocks noChangeArrowheads="1"/>
          </p:cNvSpPr>
          <p:nvPr/>
        </p:nvSpPr>
        <p:spPr bwMode="auto">
          <a:xfrm>
            <a:off x="3863338" y="3686163"/>
            <a:ext cx="4168138" cy="86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20000"/>
              </a:lnSpc>
              <a:spcBef>
                <a:spcPct val="20000"/>
              </a:spcBef>
            </a:pP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是一种生成性深度学习模型，它可以通过学习数据的隐含分布来生成新的数据。在道路行驶时间预测中，我们可以通过</a:t>
            </a:r>
            <a:r>
              <a:rPr lang="en-US" altLang="zh-CN" sz="1200" dirty="0">
                <a:solidFill>
                  <a:srgbClr val="404040"/>
                </a:solidFill>
                <a:latin typeface="微软雅黑" panose="020B0503020204020204" pitchFamily="34" charset="-122"/>
              </a:rPr>
              <a:t>VAE</a:t>
            </a:r>
            <a:r>
              <a:rPr lang="zh-CN" altLang="en-US" sz="1200" dirty="0">
                <a:solidFill>
                  <a:srgbClr val="404040"/>
                </a:solidFill>
                <a:latin typeface="微软雅黑" panose="020B0503020204020204" pitchFamily="34" charset="-122"/>
              </a:rPr>
              <a:t>学习到道路行驶速度数据的隐含分布，然后基于这个分布来生成预测结果。</a:t>
            </a:r>
            <a:endParaRPr lang="en-US" altLang="zh-CN" sz="1200" dirty="0">
              <a:solidFill>
                <a:srgbClr val="404040"/>
              </a:solidFill>
              <a:sym typeface="Arial" panose="020B0604020202020204" pitchFamily="34" charset="0"/>
            </a:endParaRPr>
          </a:p>
        </p:txBody>
      </p:sp>
      <p:cxnSp>
        <p:nvCxnSpPr>
          <p:cNvPr id="66" name="直接连接符 65">
            <a:extLst>
              <a:ext uri="{FF2B5EF4-FFF2-40B4-BE49-F238E27FC236}">
                <a16:creationId xmlns:a16="http://schemas.microsoft.com/office/drawing/2014/main" id="{A2CEAE6A-7CFF-07ED-4484-03BD463DC03B}"/>
              </a:ext>
            </a:extLst>
          </p:cNvPr>
          <p:cNvCxnSpPr/>
          <p:nvPr/>
        </p:nvCxnSpPr>
        <p:spPr>
          <a:xfrm flipV="1">
            <a:off x="978634" y="5838819"/>
            <a:ext cx="6720451" cy="346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848B2F8-8642-785E-A9EC-2A1086B442BB}"/>
              </a:ext>
            </a:extLst>
          </p:cNvPr>
          <p:cNvSpPr txBox="1"/>
          <p:nvPr/>
        </p:nvSpPr>
        <p:spPr>
          <a:xfrm>
            <a:off x="941069" y="4940762"/>
            <a:ext cx="6758015" cy="875624"/>
          </a:xfrm>
          <a:prstGeom prst="rect">
            <a:avLst/>
          </a:prstGeom>
          <a:noFill/>
        </p:spPr>
        <p:txBody>
          <a:bodyPr wrap="square">
            <a:spAutoFit/>
          </a:bodyPr>
          <a:lstStyle/>
          <a:p>
            <a:pPr algn="just">
              <a:lnSpc>
                <a:spcPct val="125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贝叶斯时空图变分自编码器具有综合时空建模、动态更新与适应性、多源数据整合、高维特征学习与表示以及不确定性估计的特点。这些特点使得模型能够更准确地预测城市道路行驶时间，提高交通预测的可信度和实用性。</a:t>
            </a:r>
          </a:p>
        </p:txBody>
      </p:sp>
    </p:spTree>
    <p:extLst>
      <p:ext uri="{BB962C8B-B14F-4D97-AF65-F5344CB8AC3E}">
        <p14:creationId xmlns:p14="http://schemas.microsoft.com/office/powerpoint/2010/main" val="419541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ppt_x"/>
                                          </p:val>
                                        </p:tav>
                                        <p:tav tm="100000">
                                          <p:val>
                                            <p:strVal val="#ppt_x"/>
                                          </p:val>
                                        </p:tav>
                                      </p:tavLst>
                                    </p:anim>
                                    <p:anim calcmode="lin" valueType="num">
                                      <p:cBhvr additive="base">
                                        <p:cTn id="52" dur="500" fill="hold"/>
                                        <p:tgtEl>
                                          <p:spTgt spid="6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additive="base">
                                        <p:cTn id="55" dur="500" fill="hold"/>
                                        <p:tgtEl>
                                          <p:spTgt spid="62"/>
                                        </p:tgtEl>
                                        <p:attrNameLst>
                                          <p:attrName>ppt_x</p:attrName>
                                        </p:attrNameLst>
                                      </p:cBhvr>
                                      <p:tavLst>
                                        <p:tav tm="0">
                                          <p:val>
                                            <p:strVal val="#ppt_x"/>
                                          </p:val>
                                        </p:tav>
                                        <p:tav tm="100000">
                                          <p:val>
                                            <p:strVal val="#ppt_x"/>
                                          </p:val>
                                        </p:tav>
                                      </p:tavLst>
                                    </p:anim>
                                    <p:anim calcmode="lin" valueType="num">
                                      <p:cBhvr additive="base">
                                        <p:cTn id="56" dur="500" fill="hold"/>
                                        <p:tgtEl>
                                          <p:spTgt spid="6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fill="hold"/>
                                        <p:tgtEl>
                                          <p:spTgt spid="63"/>
                                        </p:tgtEl>
                                        <p:attrNameLst>
                                          <p:attrName>ppt_x</p:attrName>
                                        </p:attrNameLst>
                                      </p:cBhvr>
                                      <p:tavLst>
                                        <p:tav tm="0">
                                          <p:val>
                                            <p:strVal val="#ppt_x"/>
                                          </p:val>
                                        </p:tav>
                                        <p:tav tm="100000">
                                          <p:val>
                                            <p:strVal val="#ppt_x"/>
                                          </p:val>
                                        </p:tav>
                                      </p:tavLst>
                                    </p:anim>
                                    <p:anim calcmode="lin" valueType="num">
                                      <p:cBhvr additive="base">
                                        <p:cTn id="60" dur="500" fill="hold"/>
                                        <p:tgtEl>
                                          <p:spTgt spid="6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ppt_x"/>
                                          </p:val>
                                        </p:tav>
                                        <p:tav tm="100000">
                                          <p:val>
                                            <p:strVal val="#ppt_x"/>
                                          </p:val>
                                        </p:tav>
                                      </p:tavLst>
                                    </p:anim>
                                    <p:anim calcmode="lin" valueType="num">
                                      <p:cBhvr additive="base">
                                        <p:cTn id="64" dur="500" fill="hold"/>
                                        <p:tgtEl>
                                          <p:spTgt spid="6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500" fill="hold"/>
                                        <p:tgtEl>
                                          <p:spTgt spid="65"/>
                                        </p:tgtEl>
                                        <p:attrNameLst>
                                          <p:attrName>ppt_x</p:attrName>
                                        </p:attrNameLst>
                                      </p:cBhvr>
                                      <p:tavLst>
                                        <p:tav tm="0">
                                          <p:val>
                                            <p:strVal val="#ppt_x"/>
                                          </p:val>
                                        </p:tav>
                                        <p:tav tm="100000">
                                          <p:val>
                                            <p:strVal val="#ppt_x"/>
                                          </p:val>
                                        </p:tav>
                                      </p:tavLst>
                                    </p:anim>
                                    <p:anim calcmode="lin" valueType="num">
                                      <p:cBhvr additive="base">
                                        <p:cTn id="68" dur="500" fill="hold"/>
                                        <p:tgtEl>
                                          <p:spTgt spid="6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500" fill="hold"/>
                                        <p:tgtEl>
                                          <p:spTgt spid="66"/>
                                        </p:tgtEl>
                                        <p:attrNameLst>
                                          <p:attrName>ppt_x</p:attrName>
                                        </p:attrNameLst>
                                      </p:cBhvr>
                                      <p:tavLst>
                                        <p:tav tm="0">
                                          <p:val>
                                            <p:strVal val="#ppt_x"/>
                                          </p:val>
                                        </p:tav>
                                        <p:tav tm="100000">
                                          <p:val>
                                            <p:strVal val="#ppt_x"/>
                                          </p:val>
                                        </p:tav>
                                      </p:tavLst>
                                    </p:anim>
                                    <p:anim calcmode="lin" valueType="num">
                                      <p:cBhvr additive="base">
                                        <p:cTn id="72" dur="500" fill="hold"/>
                                        <p:tgtEl>
                                          <p:spTgt spid="6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additive="base">
                                        <p:cTn id="75" dur="500" fill="hold"/>
                                        <p:tgtEl>
                                          <p:spTgt spid="70"/>
                                        </p:tgtEl>
                                        <p:attrNameLst>
                                          <p:attrName>ppt_x</p:attrName>
                                        </p:attrNameLst>
                                      </p:cBhvr>
                                      <p:tavLst>
                                        <p:tav tm="0">
                                          <p:val>
                                            <p:strVal val="#ppt_x"/>
                                          </p:val>
                                        </p:tav>
                                        <p:tav tm="100000">
                                          <p:val>
                                            <p:strVal val="#ppt_x"/>
                                          </p:val>
                                        </p:tav>
                                      </p:tavLst>
                                    </p:anim>
                                    <p:anim calcmode="lin" valueType="num">
                                      <p:cBhvr additive="base">
                                        <p:cTn id="7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5" grpId="0" animBg="1"/>
      <p:bldP spid="56" grpId="0" animBg="1"/>
      <p:bldP spid="57" grpId="0" animBg="1"/>
      <p:bldP spid="58" grpId="0" animBg="1"/>
      <p:bldP spid="59" grpId="0"/>
      <p:bldP spid="60" grpId="0"/>
      <p:bldP spid="61" grpId="0"/>
      <p:bldP spid="62" grpId="0"/>
      <p:bldP spid="63" grpId="0"/>
      <p:bldP spid="64" grpId="0"/>
      <p:bldP spid="65" grpId="0"/>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1.3 </a:t>
            </a:r>
            <a:r>
              <a:rPr lang="zh-CN" altLang="en-US" dirty="0">
                <a:sym typeface="微软雅黑" panose="020B0503020204020204" pitchFamily="34" charset="-122"/>
              </a:rPr>
              <a:t>主要工作</a:t>
            </a:r>
          </a:p>
        </p:txBody>
      </p:sp>
      <p:sp>
        <p:nvSpPr>
          <p:cNvPr id="5" name="箭头: 环形 4">
            <a:extLst>
              <a:ext uri="{FF2B5EF4-FFF2-40B4-BE49-F238E27FC236}">
                <a16:creationId xmlns:a16="http://schemas.microsoft.com/office/drawing/2014/main" id="{DAB91C53-BD7C-430E-9E1C-9C36074C22DF}"/>
              </a:ext>
            </a:extLst>
          </p:cNvPr>
          <p:cNvSpPr/>
          <p:nvPr/>
        </p:nvSpPr>
        <p:spPr>
          <a:xfrm>
            <a:off x="3709506" y="1423217"/>
            <a:ext cx="1681470" cy="1681726"/>
          </a:xfrm>
          <a:prstGeom prst="circularArrow">
            <a:avLst>
              <a:gd name="adj1" fmla="val 10980"/>
              <a:gd name="adj2" fmla="val 1142322"/>
              <a:gd name="adj3" fmla="val 4500000"/>
              <a:gd name="adj4" fmla="val 108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7" name="形状 6">
            <a:extLst>
              <a:ext uri="{FF2B5EF4-FFF2-40B4-BE49-F238E27FC236}">
                <a16:creationId xmlns:a16="http://schemas.microsoft.com/office/drawing/2014/main" id="{13C3CDE8-4FB9-4639-8925-D7A8E96F69EC}"/>
              </a:ext>
            </a:extLst>
          </p:cNvPr>
          <p:cNvSpPr/>
          <p:nvPr/>
        </p:nvSpPr>
        <p:spPr>
          <a:xfrm>
            <a:off x="3242484" y="2389493"/>
            <a:ext cx="1681470" cy="1681726"/>
          </a:xfrm>
          <a:prstGeom prst="leftCircularArrow">
            <a:avLst>
              <a:gd name="adj1" fmla="val 10980"/>
              <a:gd name="adj2" fmla="val 1142322"/>
              <a:gd name="adj3" fmla="val 6300000"/>
              <a:gd name="adj4" fmla="val 18900000"/>
              <a:gd name="adj5" fmla="val 1250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8" name="空心弧 7">
            <a:extLst>
              <a:ext uri="{FF2B5EF4-FFF2-40B4-BE49-F238E27FC236}">
                <a16:creationId xmlns:a16="http://schemas.microsoft.com/office/drawing/2014/main" id="{F6303B66-F2D0-400A-9F71-04F89C072F0A}"/>
              </a:ext>
            </a:extLst>
          </p:cNvPr>
          <p:cNvSpPr/>
          <p:nvPr/>
        </p:nvSpPr>
        <p:spPr>
          <a:xfrm>
            <a:off x="3829183" y="3471401"/>
            <a:ext cx="1444643" cy="1445222"/>
          </a:xfrm>
          <a:prstGeom prst="blockArc">
            <a:avLst>
              <a:gd name="adj1" fmla="val 13500000"/>
              <a:gd name="adj2" fmla="val 10800000"/>
              <a:gd name="adj3" fmla="val 12740"/>
            </a:avLst>
          </a:prstGeom>
          <a:solidFill>
            <a:srgbClr val="036E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9" name="矩形 8">
            <a:extLst>
              <a:ext uri="{FF2B5EF4-FFF2-40B4-BE49-F238E27FC236}">
                <a16:creationId xmlns:a16="http://schemas.microsoft.com/office/drawing/2014/main" id="{A1F4B579-83D3-4EB4-89EB-C55C2F450419}"/>
              </a:ext>
            </a:extLst>
          </p:cNvPr>
          <p:cNvSpPr/>
          <p:nvPr/>
        </p:nvSpPr>
        <p:spPr bwMode="auto">
          <a:xfrm>
            <a:off x="5390975" y="1651572"/>
            <a:ext cx="3262432"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基于墨卡托的交互式地图匹配方法</a:t>
            </a:r>
          </a:p>
        </p:txBody>
      </p:sp>
      <p:sp>
        <p:nvSpPr>
          <p:cNvPr id="10" name="矩形 9">
            <a:extLst>
              <a:ext uri="{FF2B5EF4-FFF2-40B4-BE49-F238E27FC236}">
                <a16:creationId xmlns:a16="http://schemas.microsoft.com/office/drawing/2014/main" id="{3C388FEC-72FE-47B8-806E-2988C3724DAC}"/>
              </a:ext>
            </a:extLst>
          </p:cNvPr>
          <p:cNvSpPr/>
          <p:nvPr/>
        </p:nvSpPr>
        <p:spPr>
          <a:xfrm>
            <a:off x="5390977" y="1948254"/>
            <a:ext cx="3200573" cy="144148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为了从</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轨迹数据中获得道路历史行驶速度，我们提出了一种基于墨卡托的交互式地图匹配方法，优化了</a:t>
            </a:r>
            <a:r>
              <a:rPr lang="en-US" altLang="zh-CN" sz="1200" dirty="0">
                <a:solidFill>
                  <a:schemeClr val="tx1">
                    <a:lumMod val="85000"/>
                    <a:lumOff val="15000"/>
                  </a:schemeClr>
                </a:solidFill>
              </a:rPr>
              <a:t>GPS</a:t>
            </a:r>
            <a:r>
              <a:rPr lang="zh-CN" altLang="en-US" sz="1200" dirty="0">
                <a:solidFill>
                  <a:schemeClr val="tx1">
                    <a:lumMod val="85000"/>
                    <a:lumOff val="15000"/>
                  </a:schemeClr>
                </a:solidFill>
              </a:rPr>
              <a:t>轨迹与路网的匹配准确率与效率的问题，并基于匹配的结果计算出每条道路的历史形式速度数据。</a:t>
            </a:r>
          </a:p>
        </p:txBody>
      </p:sp>
      <p:cxnSp>
        <p:nvCxnSpPr>
          <p:cNvPr id="11" name="直接连接符 10">
            <a:extLst>
              <a:ext uri="{FF2B5EF4-FFF2-40B4-BE49-F238E27FC236}">
                <a16:creationId xmlns:a16="http://schemas.microsoft.com/office/drawing/2014/main" id="{8ACBB725-9FB1-4D2F-A7E5-073E3AA81393}"/>
              </a:ext>
            </a:extLst>
          </p:cNvPr>
          <p:cNvCxnSpPr/>
          <p:nvPr/>
        </p:nvCxnSpPr>
        <p:spPr>
          <a:xfrm>
            <a:off x="5496204" y="1990126"/>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6CA8733-7C5D-418F-B420-522E98B8EB3B}"/>
              </a:ext>
            </a:extLst>
          </p:cNvPr>
          <p:cNvSpPr/>
          <p:nvPr/>
        </p:nvSpPr>
        <p:spPr bwMode="auto">
          <a:xfrm>
            <a:off x="5390974" y="3656029"/>
            <a:ext cx="2236510"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原型系统的设计与实现</a:t>
            </a:r>
          </a:p>
        </p:txBody>
      </p:sp>
      <p:sp>
        <p:nvSpPr>
          <p:cNvPr id="13" name="矩形 12">
            <a:extLst>
              <a:ext uri="{FF2B5EF4-FFF2-40B4-BE49-F238E27FC236}">
                <a16:creationId xmlns:a16="http://schemas.microsoft.com/office/drawing/2014/main" id="{BAEDC2D0-FBA3-4104-9E9E-4226F986850F}"/>
              </a:ext>
            </a:extLst>
          </p:cNvPr>
          <p:cNvSpPr/>
          <p:nvPr/>
        </p:nvSpPr>
        <p:spPr>
          <a:xfrm>
            <a:off x="5390975" y="3952711"/>
            <a:ext cx="3200573"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zh-CN" altLang="en-US" sz="1200" dirty="0">
                <a:solidFill>
                  <a:schemeClr val="tx1">
                    <a:lumMod val="85000"/>
                    <a:lumOff val="15000"/>
                  </a:schemeClr>
                </a:solidFill>
              </a:rPr>
              <a:t>将提出的基于墨卡托的交互式地图匹配方法与基于贝叶斯时空图变分自编码器的道路行驶时间预测模型应用到实际环境中，设计并实现了道路行驶时间预测系统，该系统包含了地图匹配和道路行驶时间预测两个主要的部分。</a:t>
            </a:r>
          </a:p>
        </p:txBody>
      </p:sp>
      <p:cxnSp>
        <p:nvCxnSpPr>
          <p:cNvPr id="14" name="直接连接符 13">
            <a:extLst>
              <a:ext uri="{FF2B5EF4-FFF2-40B4-BE49-F238E27FC236}">
                <a16:creationId xmlns:a16="http://schemas.microsoft.com/office/drawing/2014/main" id="{FE9D37E5-E6A2-4772-8AA6-EF848E1C7F49}"/>
              </a:ext>
            </a:extLst>
          </p:cNvPr>
          <p:cNvCxnSpPr/>
          <p:nvPr/>
        </p:nvCxnSpPr>
        <p:spPr>
          <a:xfrm>
            <a:off x="5496203" y="3994583"/>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2872D06-6E80-48C7-8252-0A85A8159882}"/>
              </a:ext>
            </a:extLst>
          </p:cNvPr>
          <p:cNvSpPr/>
          <p:nvPr/>
        </p:nvSpPr>
        <p:spPr bwMode="auto">
          <a:xfrm>
            <a:off x="302387" y="2455729"/>
            <a:ext cx="3057247" cy="58477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基于贝叶斯时空图变分自编码器</a:t>
            </a:r>
            <a:endPar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r">
              <a:defRPr/>
            </a:pPr>
            <a:r>
              <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的道路行驶时间预测模型</a:t>
            </a:r>
          </a:p>
        </p:txBody>
      </p:sp>
      <p:sp>
        <p:nvSpPr>
          <p:cNvPr id="16" name="矩形 15">
            <a:extLst>
              <a:ext uri="{FF2B5EF4-FFF2-40B4-BE49-F238E27FC236}">
                <a16:creationId xmlns:a16="http://schemas.microsoft.com/office/drawing/2014/main" id="{6C7037DA-09F3-4CA8-85B0-27157C46E5E6}"/>
              </a:ext>
            </a:extLst>
          </p:cNvPr>
          <p:cNvSpPr/>
          <p:nvPr/>
        </p:nvSpPr>
        <p:spPr>
          <a:xfrm>
            <a:off x="361950" y="3040504"/>
            <a:ext cx="2899407" cy="171848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pPr>
            <a:r>
              <a:rPr lang="zh-CN" altLang="en-US" sz="1200" dirty="0">
                <a:solidFill>
                  <a:schemeClr val="tx1">
                    <a:lumMod val="85000"/>
                    <a:lumOff val="15000"/>
                  </a:schemeClr>
                </a:solidFill>
              </a:rPr>
              <a:t>为了预测道路行驶时间，我们提出了一种基于贝叶斯时空图变分自编码器的道路行驶时间预测模型，该模型结合了贝叶斯理论、图模型与变分自编码器，能够充分利用现有数据，预测未来道路行驶时间，为智慧交通系统提供数据支持。</a:t>
            </a:r>
          </a:p>
        </p:txBody>
      </p:sp>
      <p:cxnSp>
        <p:nvCxnSpPr>
          <p:cNvPr id="17" name="直接连接符 16">
            <a:extLst>
              <a:ext uri="{FF2B5EF4-FFF2-40B4-BE49-F238E27FC236}">
                <a16:creationId xmlns:a16="http://schemas.microsoft.com/office/drawing/2014/main" id="{1F92B94B-342A-4D68-B1D2-ECDDA16B6B40}"/>
              </a:ext>
            </a:extLst>
          </p:cNvPr>
          <p:cNvCxnSpPr/>
          <p:nvPr/>
        </p:nvCxnSpPr>
        <p:spPr>
          <a:xfrm>
            <a:off x="3060151" y="3018008"/>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AutoShape 59">
            <a:extLst>
              <a:ext uri="{FF2B5EF4-FFF2-40B4-BE49-F238E27FC236}">
                <a16:creationId xmlns:a16="http://schemas.microsoft.com/office/drawing/2014/main" id="{133B3B37-798B-4ED1-99C9-33DB2C5F3E14}"/>
              </a:ext>
            </a:extLst>
          </p:cNvPr>
          <p:cNvSpPr>
            <a:spLocks/>
          </p:cNvSpPr>
          <p:nvPr/>
        </p:nvSpPr>
        <p:spPr bwMode="auto">
          <a:xfrm>
            <a:off x="4262763" y="3955126"/>
            <a:ext cx="484686" cy="4825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2">
            <a:extLst>
              <a:ext uri="{FF2B5EF4-FFF2-40B4-BE49-F238E27FC236}">
                <a16:creationId xmlns:a16="http://schemas.microsoft.com/office/drawing/2014/main" id="{79C976E0-1F7F-4567-853A-FD52A07FE003}"/>
              </a:ext>
            </a:extLst>
          </p:cNvPr>
          <p:cNvSpPr>
            <a:spLocks/>
          </p:cNvSpPr>
          <p:nvPr/>
        </p:nvSpPr>
        <p:spPr bwMode="auto">
          <a:xfrm>
            <a:off x="3778076" y="2968144"/>
            <a:ext cx="484687" cy="48255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036EB8"/>
          </a:solid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0" name="组合 19">
            <a:extLst>
              <a:ext uri="{FF2B5EF4-FFF2-40B4-BE49-F238E27FC236}">
                <a16:creationId xmlns:a16="http://schemas.microsoft.com/office/drawing/2014/main" id="{0DA5727A-D91D-47D8-8F97-F592EF6CA8FF}"/>
              </a:ext>
            </a:extLst>
          </p:cNvPr>
          <p:cNvGrpSpPr/>
          <p:nvPr/>
        </p:nvGrpSpPr>
        <p:grpSpPr>
          <a:xfrm>
            <a:off x="4384261" y="1952421"/>
            <a:ext cx="331960" cy="483901"/>
            <a:chOff x="2528974" y="2863357"/>
            <a:chExt cx="246811" cy="359779"/>
          </a:xfrm>
          <a:solidFill>
            <a:srgbClr val="036EB8"/>
          </a:solidFill>
        </p:grpSpPr>
        <p:sp>
          <p:nvSpPr>
            <p:cNvPr id="21" name="AutoShape 113">
              <a:extLst>
                <a:ext uri="{FF2B5EF4-FFF2-40B4-BE49-F238E27FC236}">
                  <a16:creationId xmlns:a16="http://schemas.microsoft.com/office/drawing/2014/main" id="{9A486254-7AFA-46BA-8705-C2885B208DF9}"/>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14">
              <a:extLst>
                <a:ext uri="{FF2B5EF4-FFF2-40B4-BE49-F238E27FC236}">
                  <a16:creationId xmlns:a16="http://schemas.microsoft.com/office/drawing/2014/main" id="{41BE0A3B-8582-4B2E-8D84-9F4DBC510E94}"/>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extLst>
      <p:ext uri="{BB962C8B-B14F-4D97-AF65-F5344CB8AC3E}">
        <p14:creationId xmlns:p14="http://schemas.microsoft.com/office/powerpoint/2010/main" val="191134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22" presetClass="entr" presetSubtype="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par>
                                <p:cTn id="47" presetID="22"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p:bldP spid="12" grpId="0"/>
      <p:bldP spid="13" grpId="0"/>
      <p:bldP spid="15" grpId="0"/>
      <p:bldP spid="16" grpId="0"/>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416393" y="2888205"/>
            <a:ext cx="1010213"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dirty="0">
                <a:sym typeface="微软雅黑" panose="020B0503020204020204" pitchFamily="34" charset="-122"/>
              </a:rPr>
              <a:t> </a:t>
            </a:r>
            <a:r>
              <a:rPr lang="zh-CN" altLang="en-US" dirty="0">
                <a:sym typeface="微软雅黑" panose="020B0503020204020204" pitchFamily="34" charset="-122"/>
              </a:rPr>
              <a:t>目录</a:t>
            </a:r>
            <a:endParaRPr lang="en-US" altLang="zh-CN" dirty="0">
              <a:sym typeface="微软雅黑" panose="020B0503020204020204" pitchFamily="34"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223000" y="825500"/>
            <a:ext cx="1397000" cy="1397000"/>
          </a:xfrm>
          <a:prstGeom prst="rect">
            <a:avLst/>
          </a:prstGeom>
        </p:spPr>
      </p:pic>
      <p:sp>
        <p:nvSpPr>
          <p:cNvPr id="2" name="矩形 1">
            <a:extLst>
              <a:ext uri="{FF2B5EF4-FFF2-40B4-BE49-F238E27FC236}">
                <a16:creationId xmlns:a16="http://schemas.microsoft.com/office/drawing/2014/main" id="{53B94AFD-2F30-B624-E2F7-F9EECBD5940B}"/>
              </a:ext>
            </a:extLst>
          </p:cNvPr>
          <p:cNvSpPr/>
          <p:nvPr/>
        </p:nvSpPr>
        <p:spPr>
          <a:xfrm>
            <a:off x="4019246" y="41770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56C5EFA1-3CE8-3DE0-04EF-120E967B50FE}"/>
              </a:ext>
            </a:extLst>
          </p:cNvPr>
          <p:cNvSpPr/>
          <p:nvPr/>
        </p:nvSpPr>
        <p:spPr>
          <a:xfrm>
            <a:off x="4028996" y="465268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1524E71A-864B-45DF-4AB5-7F74B3362D64}"/>
              </a:ext>
            </a:extLst>
          </p:cNvPr>
          <p:cNvSpPr/>
          <p:nvPr/>
        </p:nvSpPr>
        <p:spPr>
          <a:xfrm>
            <a:off x="4490426" y="4660966"/>
            <a:ext cx="2877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基于墨卡托的交互式地图匹配方法</a:t>
            </a:r>
          </a:p>
        </p:txBody>
      </p:sp>
      <p:sp>
        <p:nvSpPr>
          <p:cNvPr id="7" name="矩形 6">
            <a:extLst>
              <a:ext uri="{FF2B5EF4-FFF2-40B4-BE49-F238E27FC236}">
                <a16:creationId xmlns:a16="http://schemas.microsoft.com/office/drawing/2014/main" id="{36B74F09-C547-4C5D-9002-1104512A11CB}"/>
              </a:ext>
            </a:extLst>
          </p:cNvPr>
          <p:cNvSpPr/>
          <p:nvPr/>
        </p:nvSpPr>
        <p:spPr>
          <a:xfrm>
            <a:off x="4019246" y="514108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6E11A57D-0879-8E0C-4679-F7FA8FAF7889}"/>
              </a:ext>
            </a:extLst>
          </p:cNvPr>
          <p:cNvSpPr/>
          <p:nvPr/>
        </p:nvSpPr>
        <p:spPr>
          <a:xfrm>
            <a:off x="4470926" y="5150108"/>
            <a:ext cx="467307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基于贝叶斯时空图变分自编码器的道路行驶时间预测模型</a:t>
            </a:r>
          </a:p>
        </p:txBody>
      </p:sp>
      <p:sp>
        <p:nvSpPr>
          <p:cNvPr id="9" name="矩形 8">
            <a:extLst>
              <a:ext uri="{FF2B5EF4-FFF2-40B4-BE49-F238E27FC236}">
                <a16:creationId xmlns:a16="http://schemas.microsoft.com/office/drawing/2014/main" id="{6DBF439B-E0CA-F76A-B184-9601D38EE285}"/>
              </a:ext>
            </a:extLst>
          </p:cNvPr>
          <p:cNvSpPr/>
          <p:nvPr/>
        </p:nvSpPr>
        <p:spPr>
          <a:xfrm>
            <a:off x="4019246" y="563609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F9304678-768F-9985-6F3C-0B62DCCC696D}"/>
              </a:ext>
            </a:extLst>
          </p:cNvPr>
          <p:cNvSpPr/>
          <p:nvPr/>
        </p:nvSpPr>
        <p:spPr>
          <a:xfrm>
            <a:off x="4476566" y="5645120"/>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原型系统设计与实现</a:t>
            </a:r>
          </a:p>
        </p:txBody>
      </p:sp>
      <p:sp>
        <p:nvSpPr>
          <p:cNvPr id="11" name="矩形 10">
            <a:extLst>
              <a:ext uri="{FF2B5EF4-FFF2-40B4-BE49-F238E27FC236}">
                <a16:creationId xmlns:a16="http://schemas.microsoft.com/office/drawing/2014/main" id="{EFDC1553-B36E-4D4E-E5D3-43AD48284DBF}"/>
              </a:ext>
            </a:extLst>
          </p:cNvPr>
          <p:cNvSpPr/>
          <p:nvPr/>
        </p:nvSpPr>
        <p:spPr>
          <a:xfrm>
            <a:off x="4019241" y="610514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BA9B98D5-CA9B-A9A1-BAA3-C6865C019AE4}"/>
              </a:ext>
            </a:extLst>
          </p:cNvPr>
          <p:cNvSpPr/>
          <p:nvPr/>
        </p:nvSpPr>
        <p:spPr>
          <a:xfrm>
            <a:off x="4476566" y="6118685"/>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sp>
        <p:nvSpPr>
          <p:cNvPr id="13" name="矩形 12">
            <a:extLst>
              <a:ext uri="{FF2B5EF4-FFF2-40B4-BE49-F238E27FC236}">
                <a16:creationId xmlns:a16="http://schemas.microsoft.com/office/drawing/2014/main" id="{8F75BDA6-2002-A583-9DC6-41AEA04896B3}"/>
              </a:ext>
            </a:extLst>
          </p:cNvPr>
          <p:cNvSpPr/>
          <p:nvPr/>
        </p:nvSpPr>
        <p:spPr>
          <a:xfrm>
            <a:off x="4480676" y="4181531"/>
            <a:ext cx="9028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研究动机</a:t>
            </a:r>
          </a:p>
        </p:txBody>
      </p:sp>
    </p:spTree>
    <p:extLst>
      <p:ext uri="{BB962C8B-B14F-4D97-AF65-F5344CB8AC3E}">
        <p14:creationId xmlns:p14="http://schemas.microsoft.com/office/powerpoint/2010/main" val="12285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sym typeface="微软雅黑" panose="020B0503020204020204" pitchFamily="34" charset="-122"/>
            </a:endParaRPr>
          </a:p>
        </p:txBody>
      </p:sp>
      <p:sp>
        <p:nvSpPr>
          <p:cNvPr id="8" name="Rectangle 67">
            <a:extLst>
              <a:ext uri="{FF2B5EF4-FFF2-40B4-BE49-F238E27FC236}">
                <a16:creationId xmlns:a16="http://schemas.microsoft.com/office/drawing/2014/main" id="{4C51619D-0C57-BD4A-7292-70F7BC5F26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弧形 2">
            <a:extLst>
              <a:ext uri="{FF2B5EF4-FFF2-40B4-BE49-F238E27FC236}">
                <a16:creationId xmlns:a16="http://schemas.microsoft.com/office/drawing/2014/main" id="{406BC0FB-CF4B-850F-7406-D03BD9ED2FA7}"/>
              </a:ext>
            </a:extLst>
          </p:cNvPr>
          <p:cNvSpPr/>
          <p:nvPr/>
        </p:nvSpPr>
        <p:spPr>
          <a:xfrm rot="8100000">
            <a:off x="143613" y="123753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4" name="椭圆 3">
            <a:extLst>
              <a:ext uri="{FF2B5EF4-FFF2-40B4-BE49-F238E27FC236}">
                <a16:creationId xmlns:a16="http://schemas.microsoft.com/office/drawing/2014/main" id="{00CDBBF2-C241-9934-666B-5988A202F8DE}"/>
              </a:ext>
            </a:extLst>
          </p:cNvPr>
          <p:cNvSpPr/>
          <p:nvPr/>
        </p:nvSpPr>
        <p:spPr>
          <a:xfrm>
            <a:off x="346753" y="15190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cxnSp>
        <p:nvCxnSpPr>
          <p:cNvPr id="11" name="直接箭头连接符 10">
            <a:extLst>
              <a:ext uri="{FF2B5EF4-FFF2-40B4-BE49-F238E27FC236}">
                <a16:creationId xmlns:a16="http://schemas.microsoft.com/office/drawing/2014/main" id="{1D7ED895-6C9A-C1C1-991A-63DA0611E934}"/>
              </a:ext>
            </a:extLst>
          </p:cNvPr>
          <p:cNvCxnSpPr>
            <a:cxnSpLocks/>
          </p:cNvCxnSpPr>
          <p:nvPr/>
        </p:nvCxnSpPr>
        <p:spPr>
          <a:xfrm>
            <a:off x="1488980" y="2586072"/>
            <a:ext cx="747490" cy="125512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id="{F2ECE823-00E5-CF50-5C40-1E0992840F5A}"/>
              </a:ext>
            </a:extLst>
          </p:cNvPr>
          <p:cNvSpPr/>
          <p:nvPr/>
        </p:nvSpPr>
        <p:spPr>
          <a:xfrm rot="8100000">
            <a:off x="3584024" y="1105960"/>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p>
        </p:txBody>
      </p:sp>
      <p:sp>
        <p:nvSpPr>
          <p:cNvPr id="13" name="椭圆 12">
            <a:extLst>
              <a:ext uri="{FF2B5EF4-FFF2-40B4-BE49-F238E27FC236}">
                <a16:creationId xmlns:a16="http://schemas.microsoft.com/office/drawing/2014/main" id="{11D9C346-8A78-0B94-4BC9-DCCEDC5B2D4D}"/>
              </a:ext>
            </a:extLst>
          </p:cNvPr>
          <p:cNvSpPr/>
          <p:nvPr/>
        </p:nvSpPr>
        <p:spPr>
          <a:xfrm>
            <a:off x="3787165" y="136986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14" name="椭圆 13">
            <a:extLst>
              <a:ext uri="{FF2B5EF4-FFF2-40B4-BE49-F238E27FC236}">
                <a16:creationId xmlns:a16="http://schemas.microsoft.com/office/drawing/2014/main" id="{119B24D4-740E-386F-2283-5E0D4CBAB491}"/>
              </a:ext>
            </a:extLst>
          </p:cNvPr>
          <p:cNvSpPr/>
          <p:nvPr/>
        </p:nvSpPr>
        <p:spPr>
          <a:xfrm>
            <a:off x="2070481" y="3696876"/>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15" name="椭圆 14">
            <a:extLst>
              <a:ext uri="{FF2B5EF4-FFF2-40B4-BE49-F238E27FC236}">
                <a16:creationId xmlns:a16="http://schemas.microsoft.com/office/drawing/2014/main" id="{9445861E-22FB-1392-E5B8-523AE36368C8}"/>
              </a:ext>
            </a:extLst>
          </p:cNvPr>
          <p:cNvSpPr/>
          <p:nvPr/>
        </p:nvSpPr>
        <p:spPr>
          <a:xfrm>
            <a:off x="5370852" y="372092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16" name="直接箭头连接符 15">
            <a:extLst>
              <a:ext uri="{FF2B5EF4-FFF2-40B4-BE49-F238E27FC236}">
                <a16:creationId xmlns:a16="http://schemas.microsoft.com/office/drawing/2014/main" id="{11A5F64E-6B97-781E-5BA9-351855C1E420}"/>
              </a:ext>
            </a:extLst>
          </p:cNvPr>
          <p:cNvCxnSpPr>
            <a:cxnSpLocks/>
            <a:stCxn id="12" idx="0"/>
            <a:endCxn id="15" idx="1"/>
          </p:cNvCxnSpPr>
          <p:nvPr/>
        </p:nvCxnSpPr>
        <p:spPr>
          <a:xfrm>
            <a:off x="4933405" y="2455341"/>
            <a:ext cx="609466" cy="143760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45C3427-BDDF-F38E-2A52-A6CE53949F02}"/>
              </a:ext>
            </a:extLst>
          </p:cNvPr>
          <p:cNvCxnSpPr>
            <a:cxnSpLocks/>
            <a:endCxn id="12" idx="2"/>
          </p:cNvCxnSpPr>
          <p:nvPr/>
        </p:nvCxnSpPr>
        <p:spPr>
          <a:xfrm flipV="1">
            <a:off x="3117091" y="2455341"/>
            <a:ext cx="698450" cy="136991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8">
            <a:extLst>
              <a:ext uri="{FF2B5EF4-FFF2-40B4-BE49-F238E27FC236}">
                <a16:creationId xmlns:a16="http://schemas.microsoft.com/office/drawing/2014/main" id="{3D44A6E0-3214-78B3-BE60-EAF6F9351897}"/>
              </a:ext>
            </a:extLst>
          </p:cNvPr>
          <p:cNvSpPr txBox="1"/>
          <p:nvPr/>
        </p:nvSpPr>
        <p:spPr>
          <a:xfrm>
            <a:off x="1679939" y="1352803"/>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2" name="TextBox 29">
            <a:extLst>
              <a:ext uri="{FF2B5EF4-FFF2-40B4-BE49-F238E27FC236}">
                <a16:creationId xmlns:a16="http://schemas.microsoft.com/office/drawing/2014/main" id="{06704E44-A64F-BB9B-A445-06A4D17AF2A1}"/>
              </a:ext>
            </a:extLst>
          </p:cNvPr>
          <p:cNvSpPr txBox="1"/>
          <p:nvPr/>
        </p:nvSpPr>
        <p:spPr>
          <a:xfrm>
            <a:off x="1710557" y="1714948"/>
            <a:ext cx="1908943" cy="131080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删除车辆停止时以及位置偏差过大的的采样点</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使用卡尔曼滤波矫正数据</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合并节点简化路网</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l">
              <a:lnSpc>
                <a:spcPct val="120000"/>
              </a:lnSpc>
              <a:buFont typeface="Wingdings" panose="05000000000000000000" pitchFamily="2" charset="2"/>
              <a:buChar char="n"/>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3" name="TextBox 28">
            <a:extLst>
              <a:ext uri="{FF2B5EF4-FFF2-40B4-BE49-F238E27FC236}">
                <a16:creationId xmlns:a16="http://schemas.microsoft.com/office/drawing/2014/main" id="{8A270DCF-BFBA-C0DF-EE7E-26C4BDE36586}"/>
              </a:ext>
            </a:extLst>
          </p:cNvPr>
          <p:cNvSpPr txBox="1"/>
          <p:nvPr/>
        </p:nvSpPr>
        <p:spPr>
          <a:xfrm>
            <a:off x="7319955" y="269366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交互式投票</a:t>
            </a:r>
          </a:p>
        </p:txBody>
      </p:sp>
      <p:sp>
        <p:nvSpPr>
          <p:cNvPr id="24" name="TextBox 29">
            <a:extLst>
              <a:ext uri="{FF2B5EF4-FFF2-40B4-BE49-F238E27FC236}">
                <a16:creationId xmlns:a16="http://schemas.microsoft.com/office/drawing/2014/main" id="{F38EABBE-B461-FFA6-A690-415226DF490F}"/>
              </a:ext>
            </a:extLst>
          </p:cNvPr>
          <p:cNvSpPr txBox="1"/>
          <p:nvPr/>
        </p:nvSpPr>
        <p:spPr>
          <a:xfrm>
            <a:off x="7358056" y="3113721"/>
            <a:ext cx="1519244" cy="646011"/>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寻找局部最优路径</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侯选边投票</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计算最终匹配路径</a:t>
            </a:r>
            <a:endParaRPr lang="en-US" altLang="zh-CN" sz="1200" dirty="0">
              <a:solidFill>
                <a:schemeClr val="tx1">
                  <a:lumMod val="65000"/>
                  <a:lumOff val="35000"/>
                </a:schemeClr>
              </a:solidFill>
              <a:ea typeface="思源黑体" panose="020B0500000000000000" pitchFamily="34" charset="-122"/>
            </a:endParaRPr>
          </a:p>
        </p:txBody>
      </p:sp>
      <p:sp>
        <p:nvSpPr>
          <p:cNvPr id="27" name="TextBox 28">
            <a:extLst>
              <a:ext uri="{FF2B5EF4-FFF2-40B4-BE49-F238E27FC236}">
                <a16:creationId xmlns:a16="http://schemas.microsoft.com/office/drawing/2014/main" id="{5BE5898A-984A-F59D-D5BD-03B815FC914C}"/>
              </a:ext>
            </a:extLst>
          </p:cNvPr>
          <p:cNvSpPr txBox="1"/>
          <p:nvPr/>
        </p:nvSpPr>
        <p:spPr>
          <a:xfrm>
            <a:off x="2192355" y="4914669"/>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候选点搜索</a:t>
            </a:r>
          </a:p>
        </p:txBody>
      </p:sp>
      <p:sp>
        <p:nvSpPr>
          <p:cNvPr id="28" name="TextBox 29">
            <a:extLst>
              <a:ext uri="{FF2B5EF4-FFF2-40B4-BE49-F238E27FC236}">
                <a16:creationId xmlns:a16="http://schemas.microsoft.com/office/drawing/2014/main" id="{CE21051E-E27B-A71A-2B65-A3AD5F783D0A}"/>
              </a:ext>
            </a:extLst>
          </p:cNvPr>
          <p:cNvSpPr txBox="1"/>
          <p:nvPr/>
        </p:nvSpPr>
        <p:spPr>
          <a:xfrm>
            <a:off x="2166724" y="529185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构建三维</a:t>
            </a:r>
            <a:r>
              <a:rPr lang="en-US" altLang="zh-CN" sz="1200" dirty="0">
                <a:solidFill>
                  <a:schemeClr val="tx1">
                    <a:lumMod val="65000"/>
                    <a:lumOff val="35000"/>
                  </a:schemeClr>
                </a:solidFill>
                <a:ea typeface="思源黑体" panose="020B0500000000000000" pitchFamily="34" charset="-122"/>
              </a:rPr>
              <a:t>KD</a:t>
            </a:r>
            <a:r>
              <a:rPr lang="zh-CN" altLang="en-US" sz="1200" dirty="0">
                <a:solidFill>
                  <a:schemeClr val="tx1">
                    <a:lumMod val="65000"/>
                    <a:lumOff val="35000"/>
                  </a:schemeClr>
                </a:solidFill>
                <a:ea typeface="思源黑体" panose="020B0500000000000000" pitchFamily="34" charset="-122"/>
              </a:rPr>
              <a:t>树</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en-US" altLang="zh-CN" sz="1200" dirty="0">
                <a:solidFill>
                  <a:schemeClr val="tx1">
                    <a:lumMod val="65000"/>
                    <a:lumOff val="35000"/>
                  </a:schemeClr>
                </a:solidFill>
                <a:ea typeface="思源黑体" panose="020B0500000000000000" pitchFamily="34" charset="-122"/>
              </a:rPr>
              <a:t>KNN</a:t>
            </a:r>
            <a:r>
              <a:rPr lang="zh-CN" altLang="en-US" sz="1200" dirty="0">
                <a:solidFill>
                  <a:schemeClr val="tx1">
                    <a:lumMod val="65000"/>
                    <a:lumOff val="35000"/>
                  </a:schemeClr>
                </a:solidFill>
                <a:ea typeface="思源黑体" panose="020B0500000000000000" pitchFamily="34" charset="-122"/>
              </a:rPr>
              <a:t>全局查询候选路段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墨卡托投影计算候选点</a:t>
            </a:r>
            <a:endParaRPr lang="en-US" altLang="zh-CN" sz="1200" dirty="0">
              <a:solidFill>
                <a:schemeClr val="tx1">
                  <a:lumMod val="65000"/>
                  <a:lumOff val="35000"/>
                </a:schemeClr>
              </a:solidFill>
              <a:ea typeface="思源黑体" panose="020B0500000000000000" pitchFamily="34" charset="-122"/>
            </a:endParaRPr>
          </a:p>
          <a:p>
            <a:pPr>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a:extLst>
              <a:ext uri="{FF2B5EF4-FFF2-40B4-BE49-F238E27FC236}">
                <a16:creationId xmlns:a16="http://schemas.microsoft.com/office/drawing/2014/main" id="{97F964FE-6C6F-2E02-03DC-7B0FFC574766}"/>
              </a:ext>
            </a:extLst>
          </p:cNvPr>
          <p:cNvSpPr/>
          <p:nvPr/>
        </p:nvSpPr>
        <p:spPr>
          <a:xfrm>
            <a:off x="7152761" y="1340353"/>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400" dirty="0">
                <a:latin typeface="Agency FB" panose="020B0503020202020204" pitchFamily="34" charset="0"/>
              </a:rPr>
              <a:t>Step 05</a:t>
            </a:r>
            <a:endParaRPr lang="zh-CN" altLang="en-US" sz="2400" dirty="0">
              <a:latin typeface="Agency FB" panose="020B0503020202020204" pitchFamily="34" charset="0"/>
            </a:endParaRPr>
          </a:p>
        </p:txBody>
      </p:sp>
      <p:sp>
        <p:nvSpPr>
          <p:cNvPr id="36" name="弧形 35">
            <a:extLst>
              <a:ext uri="{FF2B5EF4-FFF2-40B4-BE49-F238E27FC236}">
                <a16:creationId xmlns:a16="http://schemas.microsoft.com/office/drawing/2014/main" id="{EC7073AE-DFEE-F904-6B81-2CEC66C032C3}"/>
              </a:ext>
            </a:extLst>
          </p:cNvPr>
          <p:cNvSpPr/>
          <p:nvPr/>
        </p:nvSpPr>
        <p:spPr>
          <a:xfrm rot="8100000">
            <a:off x="6937616" y="1060684"/>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37" name="直接箭头连接符 36">
            <a:extLst>
              <a:ext uri="{FF2B5EF4-FFF2-40B4-BE49-F238E27FC236}">
                <a16:creationId xmlns:a16="http://schemas.microsoft.com/office/drawing/2014/main" id="{CD227AEF-32E2-E340-3789-FBFD0DE5650E}"/>
              </a:ext>
            </a:extLst>
          </p:cNvPr>
          <p:cNvCxnSpPr>
            <a:cxnSpLocks/>
            <a:stCxn id="15" idx="7"/>
            <a:endCxn id="36" idx="2"/>
          </p:cNvCxnSpPr>
          <p:nvPr/>
        </p:nvCxnSpPr>
        <p:spPr>
          <a:xfrm flipV="1">
            <a:off x="6373451" y="2410065"/>
            <a:ext cx="795682" cy="148287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28">
            <a:extLst>
              <a:ext uri="{FF2B5EF4-FFF2-40B4-BE49-F238E27FC236}">
                <a16:creationId xmlns:a16="http://schemas.microsoft.com/office/drawing/2014/main" id="{E6D7BF7E-EF30-F0A1-E87D-9B0D41584144}"/>
              </a:ext>
            </a:extLst>
          </p:cNvPr>
          <p:cNvSpPr txBox="1"/>
          <p:nvPr/>
        </p:nvSpPr>
        <p:spPr>
          <a:xfrm>
            <a:off x="4970578" y="1419336"/>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位置上下文分析</a:t>
            </a:r>
          </a:p>
        </p:txBody>
      </p:sp>
      <p:sp>
        <p:nvSpPr>
          <p:cNvPr id="46" name="TextBox 29">
            <a:extLst>
              <a:ext uri="{FF2B5EF4-FFF2-40B4-BE49-F238E27FC236}">
                <a16:creationId xmlns:a16="http://schemas.microsoft.com/office/drawing/2014/main" id="{38CEE7B5-A18B-536A-BE4E-58673A493DA7}"/>
              </a:ext>
            </a:extLst>
          </p:cNvPr>
          <p:cNvSpPr txBox="1"/>
          <p:nvPr/>
        </p:nvSpPr>
        <p:spPr>
          <a:xfrm>
            <a:off x="5040043" y="1783873"/>
            <a:ext cx="1908943"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时空分析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道路一致性分析</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约束条件分析</a:t>
            </a:r>
            <a:endParaRPr lang="en-US" altLang="zh-CN" sz="1200" dirty="0">
              <a:solidFill>
                <a:schemeClr val="tx1">
                  <a:lumMod val="65000"/>
                  <a:lumOff val="35000"/>
                </a:schemeClr>
              </a:solidFill>
              <a:ea typeface="思源黑体" panose="020B0500000000000000" pitchFamily="34" charset="-122"/>
            </a:endParaRPr>
          </a:p>
          <a:p>
            <a:pPr algn="l">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8" name="TextBox 28">
            <a:extLst>
              <a:ext uri="{FF2B5EF4-FFF2-40B4-BE49-F238E27FC236}">
                <a16:creationId xmlns:a16="http://schemas.microsoft.com/office/drawing/2014/main" id="{3F3FA831-5AB4-7968-CE9E-8EE09AADB25B}"/>
              </a:ext>
            </a:extLst>
          </p:cNvPr>
          <p:cNvSpPr txBox="1"/>
          <p:nvPr/>
        </p:nvSpPr>
        <p:spPr>
          <a:xfrm>
            <a:off x="5459218" y="4955828"/>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相互影响建模</a:t>
            </a:r>
          </a:p>
        </p:txBody>
      </p:sp>
      <p:sp>
        <p:nvSpPr>
          <p:cNvPr id="49" name="TextBox 29">
            <a:extLst>
              <a:ext uri="{FF2B5EF4-FFF2-40B4-BE49-F238E27FC236}">
                <a16:creationId xmlns:a16="http://schemas.microsoft.com/office/drawing/2014/main" id="{21F38783-0636-500B-7DB8-913367AA1FAE}"/>
              </a:ext>
            </a:extLst>
          </p:cNvPr>
          <p:cNvSpPr txBox="1"/>
          <p:nvPr/>
        </p:nvSpPr>
        <p:spPr>
          <a:xfrm>
            <a:off x="5492337" y="5341900"/>
            <a:ext cx="1900734" cy="8676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静态评分矩阵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加权影响建模</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加权评分矩阵</a:t>
            </a:r>
            <a:endParaRPr lang="en-US" altLang="zh-CN" sz="1200" dirty="0">
              <a:solidFill>
                <a:schemeClr val="tx1">
                  <a:lumMod val="65000"/>
                  <a:lumOff val="35000"/>
                </a:schemeClr>
              </a:solidFill>
              <a:ea typeface="思源黑体" panose="020B0500000000000000" pitchFamily="34" charset="-122"/>
            </a:endParaRPr>
          </a:p>
          <a:p>
            <a:pPr marL="171450" indent="-171450">
              <a:lnSpc>
                <a:spcPct val="120000"/>
              </a:lnSpc>
              <a:buFont typeface="Wingdings" panose="05000000000000000000" pitchFamily="2" charset="2"/>
              <a:buChar char="n"/>
            </a:pPr>
            <a:r>
              <a:rPr lang="zh-CN" altLang="en-US" sz="1200" dirty="0">
                <a:solidFill>
                  <a:schemeClr val="tx1">
                    <a:lumMod val="65000"/>
                    <a:lumOff val="35000"/>
                  </a:schemeClr>
                </a:solidFill>
                <a:ea typeface="思源黑体" panose="020B0500000000000000" pitchFamily="34" charset="-122"/>
              </a:rPr>
              <a:t>生成候选图</a:t>
            </a:r>
            <a:endParaRPr lang="en-US" altLang="zh-CN" sz="1200" dirty="0">
              <a:solidFill>
                <a:schemeClr val="tx1">
                  <a:lumMod val="65000"/>
                  <a:lumOff val="35000"/>
                </a:schemeClr>
              </a:solidFill>
              <a:ea typeface="思源黑体" panose="020B0500000000000000" pitchFamily="34" charset="-122"/>
            </a:endParaRPr>
          </a:p>
        </p:txBody>
      </p:sp>
    </p:spTree>
    <p:extLst>
      <p:ext uri="{BB962C8B-B14F-4D97-AF65-F5344CB8AC3E}">
        <p14:creationId xmlns:p14="http://schemas.microsoft.com/office/powerpoint/2010/main" val="28775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2000"/>
                                        <p:tgtEl>
                                          <p:spTgt spid="1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2000"/>
                                        <p:tgtEl>
                                          <p:spTgt spid="2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heel(1)">
                                      <p:cBhvr>
                                        <p:cTn id="34" dur="2000"/>
                                        <p:tgtEl>
                                          <p:spTgt spid="24"/>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heel(1)">
                                      <p:cBhvr>
                                        <p:cTn id="37" dur="2000"/>
                                        <p:tgtEl>
                                          <p:spTgt spid="27"/>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heel(1)">
                                      <p:cBhvr>
                                        <p:cTn id="40" dur="2000"/>
                                        <p:tgtEl>
                                          <p:spTgt spid="28"/>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heel(1)">
                                      <p:cBhvr>
                                        <p:cTn id="43" dur="2000"/>
                                        <p:tgtEl>
                                          <p:spTgt spid="35"/>
                                        </p:tgtEl>
                                      </p:cBhvr>
                                    </p:animEffect>
                                  </p:childTnLst>
                                </p:cTn>
                              </p:par>
                              <p:par>
                                <p:cTn id="44" presetID="21" presetClass="entr" presetSubtype="1"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heel(1)">
                                      <p:cBhvr>
                                        <p:cTn id="49" dur="2000"/>
                                        <p:tgtEl>
                                          <p:spTgt spid="45"/>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heel(1)">
                                      <p:cBhvr>
                                        <p:cTn id="52" dur="2000"/>
                                        <p:tgtEl>
                                          <p:spTgt spid="46"/>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heel(1)">
                                      <p:cBhvr>
                                        <p:cTn id="55" dur="2000"/>
                                        <p:tgtEl>
                                          <p:spTgt spid="48"/>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heel(1)">
                                      <p:cBhvr>
                                        <p:cTn id="58" dur="2000"/>
                                        <p:tgtEl>
                                          <p:spTgt spid="49"/>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heel(1)">
                                      <p:cBhvr>
                                        <p:cTn id="61" dur="2000"/>
                                        <p:tgtEl>
                                          <p:spTgt spid="3"/>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heel(1)">
                                      <p:cBhvr>
                                        <p:cTn id="64" dur="2000"/>
                                        <p:tgtEl>
                                          <p:spTgt spid="1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heel(1)">
                                      <p:cBhvr>
                                        <p:cTn id="67" dur="2000"/>
                                        <p:tgtEl>
                                          <p:spTgt spid="36"/>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heel(1)">
                                      <p:cBhvr>
                                        <p:cTn id="7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2" grpId="0" animBg="1"/>
      <p:bldP spid="13" grpId="0" animBg="1"/>
      <p:bldP spid="14" grpId="0" animBg="1"/>
      <p:bldP spid="15" grpId="0" animBg="1"/>
      <p:bldP spid="21" grpId="0"/>
      <p:bldP spid="22" grpId="0"/>
      <p:bldP spid="23" grpId="0"/>
      <p:bldP spid="24" grpId="0"/>
      <p:bldP spid="27" grpId="0"/>
      <p:bldP spid="28" grpId="0"/>
      <p:bldP spid="35" grpId="0" animBg="1"/>
      <p:bldP spid="36" grpId="0" animBg="1"/>
      <p:bldP spid="45" grpId="0"/>
      <p:bldP spid="46" grpId="0"/>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C9FCF05C-94B4-DD53-C36B-DAE0507087A6}"/>
              </a:ext>
            </a:extLst>
          </p:cNvPr>
          <p:cNvSpPr/>
          <p:nvPr/>
        </p:nvSpPr>
        <p:spPr>
          <a:xfrm>
            <a:off x="4567615"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40" name="矩形 39">
            <a:extLst>
              <a:ext uri="{FF2B5EF4-FFF2-40B4-BE49-F238E27FC236}">
                <a16:creationId xmlns:a16="http://schemas.microsoft.com/office/drawing/2014/main" id="{7B0F9BB1-1469-3CAC-048D-31DD1D70B132}"/>
              </a:ext>
            </a:extLst>
          </p:cNvPr>
          <p:cNvSpPr/>
          <p:nvPr/>
        </p:nvSpPr>
        <p:spPr>
          <a:xfrm>
            <a:off x="548139" y="1691639"/>
            <a:ext cx="3696850" cy="427862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9525">
                <a:solidFill>
                  <a:schemeClr val="tx1"/>
                </a:solidFill>
              </a:ln>
              <a:solidFill>
                <a:srgbClr val="005CA2"/>
              </a:solidFill>
            </a:endParaRPr>
          </a:p>
        </p:txBody>
      </p:sp>
      <p:sp>
        <p:nvSpPr>
          <p:cNvPr id="2" name="标题 1">
            <a:extLst>
              <a:ext uri="{FF2B5EF4-FFF2-40B4-BE49-F238E27FC236}">
                <a16:creationId xmlns:a16="http://schemas.microsoft.com/office/drawing/2014/main" id="{B3805201-A590-9AE5-32CC-B95764874AB2}"/>
              </a:ext>
            </a:extLst>
          </p:cNvPr>
          <p:cNvSpPr>
            <a:spLocks noGrp="1"/>
          </p:cNvSpPr>
          <p:nvPr>
            <p:ph type="title"/>
          </p:nvPr>
        </p:nvSpPr>
        <p:spPr/>
        <p:txBody>
          <a:bodyPr/>
          <a:lstStyle/>
          <a:p>
            <a:r>
              <a:rPr lang="en-US" altLang="zh-CN" dirty="0">
                <a:sym typeface="微软雅黑" panose="020B0503020204020204" pitchFamily="34" charset="-122"/>
              </a:rPr>
              <a:t>2.1 </a:t>
            </a:r>
            <a:r>
              <a:rPr lang="zh-CN" altLang="en-US" dirty="0">
                <a:sym typeface="微软雅黑" panose="020B0503020204020204" pitchFamily="34" charset="-122"/>
              </a:rPr>
              <a:t>基于墨卡托的交互式地图匹配方法</a:t>
            </a:r>
            <a:br>
              <a:rPr lang="zh-CN" altLang="en-US" dirty="0">
                <a:sym typeface="微软雅黑" panose="020B0503020204020204" pitchFamily="34" charset="-122"/>
              </a:rPr>
            </a:br>
            <a:endParaRPr lang="zh-CN" altLang="en-US" dirty="0"/>
          </a:p>
        </p:txBody>
      </p:sp>
      <p:sp>
        <p:nvSpPr>
          <p:cNvPr id="13" name="Rectangle 2">
            <a:extLst>
              <a:ext uri="{FF2B5EF4-FFF2-40B4-BE49-F238E27FC236}">
                <a16:creationId xmlns:a16="http://schemas.microsoft.com/office/drawing/2014/main" id="{AB3D88FC-E522-6D2D-490B-2D06FAC3EFBF}"/>
              </a:ext>
            </a:extLst>
          </p:cNvPr>
          <p:cNvSpPr>
            <a:spLocks noChangeArrowheads="1"/>
          </p:cNvSpPr>
          <p:nvPr/>
        </p:nvSpPr>
        <p:spPr bwMode="auto">
          <a:xfrm>
            <a:off x="603351" y="4391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Box 28">
            <a:extLst>
              <a:ext uri="{FF2B5EF4-FFF2-40B4-BE49-F238E27FC236}">
                <a16:creationId xmlns:a16="http://schemas.microsoft.com/office/drawing/2014/main" id="{08BD73E9-9BFD-5C34-8B39-41A9A40D39BE}"/>
              </a:ext>
            </a:extLst>
          </p:cNvPr>
          <p:cNvSpPr txBox="1"/>
          <p:nvPr/>
        </p:nvSpPr>
        <p:spPr>
          <a:xfrm>
            <a:off x="548139" y="1193845"/>
            <a:ext cx="2253331" cy="304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13D51"/>
                </a:solidFill>
                <a:latin typeface="思源黑体" panose="020B0500000000000000" pitchFamily="34" charset="-122"/>
                <a:ea typeface="思源黑体" panose="020B0500000000000000" pitchFamily="34" charset="-122"/>
              </a:rPr>
              <a:t>数据预处理</a:t>
            </a:r>
          </a:p>
        </p:txBody>
      </p:sp>
      <p:sp>
        <p:nvSpPr>
          <p:cNvPr id="9" name="Rectangle 2">
            <a:extLst>
              <a:ext uri="{FF2B5EF4-FFF2-40B4-BE49-F238E27FC236}">
                <a16:creationId xmlns:a16="http://schemas.microsoft.com/office/drawing/2014/main" id="{151CB3A9-316B-104F-9B92-2FEF9FE636F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1A5C970-FCFD-6F71-0EEF-422A8846F14B}"/>
              </a:ext>
            </a:extLst>
          </p:cNvPr>
          <p:cNvGraphicFramePr>
            <a:graphicFrameLocks noChangeAspect="1"/>
          </p:cNvGraphicFramePr>
          <p:nvPr>
            <p:extLst>
              <p:ext uri="{D42A27DB-BD31-4B8C-83A1-F6EECF244321}">
                <p14:modId xmlns:p14="http://schemas.microsoft.com/office/powerpoint/2010/main" val="2243055346"/>
              </p:ext>
            </p:extLst>
          </p:nvPr>
        </p:nvGraphicFramePr>
        <p:xfrm>
          <a:off x="655394" y="1751619"/>
          <a:ext cx="3482340" cy="2691529"/>
        </p:xfrm>
        <a:graphic>
          <a:graphicData uri="http://schemas.openxmlformats.org/presentationml/2006/ole">
            <mc:AlternateContent xmlns:mc="http://schemas.openxmlformats.org/markup-compatibility/2006">
              <mc:Choice xmlns:v="urn:schemas-microsoft-com:vml" Requires="v">
                <p:oleObj name="Visio" r:id="rId3" imgW="5722770" imgH="4370172" progId="Visio.Drawing.15">
                  <p:embed/>
                </p:oleObj>
              </mc:Choice>
              <mc:Fallback>
                <p:oleObj name="Visio" r:id="rId3" imgW="5722770" imgH="4370172"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94" y="1751619"/>
                        <a:ext cx="3482340" cy="2691529"/>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02E03231-9FEE-12B9-80EC-5308966180A8}"/>
              </a:ext>
            </a:extLst>
          </p:cNvPr>
          <p:cNvSpPr>
            <a:spLocks noChangeArrowheads="1"/>
          </p:cNvSpPr>
          <p:nvPr/>
        </p:nvSpPr>
        <p:spPr bwMode="auto">
          <a:xfrm>
            <a:off x="4674870" y="22326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7BF9AF29-EA4D-0888-3DD1-DC8EE0E60B90}"/>
              </a:ext>
            </a:extLst>
          </p:cNvPr>
          <p:cNvGraphicFramePr>
            <a:graphicFrameLocks noChangeAspect="1"/>
          </p:cNvGraphicFramePr>
          <p:nvPr>
            <p:extLst>
              <p:ext uri="{D42A27DB-BD31-4B8C-83A1-F6EECF244321}">
                <p14:modId xmlns:p14="http://schemas.microsoft.com/office/powerpoint/2010/main" val="425460945"/>
              </p:ext>
            </p:extLst>
          </p:nvPr>
        </p:nvGraphicFramePr>
        <p:xfrm>
          <a:off x="4640685" y="1869786"/>
          <a:ext cx="3550709" cy="2229157"/>
        </p:xfrm>
        <a:graphic>
          <a:graphicData uri="http://schemas.openxmlformats.org/presentationml/2006/ole">
            <mc:AlternateContent xmlns:mc="http://schemas.openxmlformats.org/markup-compatibility/2006">
              <mc:Choice xmlns:v="urn:schemas-microsoft-com:vml" Requires="v">
                <p:oleObj name="Visio" r:id="rId5" imgW="8351590" imgH="4206429" progId="Visio.Drawing.15">
                  <p:embed/>
                </p:oleObj>
              </mc:Choice>
              <mc:Fallback>
                <p:oleObj name="Visio" r:id="rId5" imgW="8351590" imgH="4206429"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685" y="1869786"/>
                        <a:ext cx="3550709" cy="2229157"/>
                      </a:xfrm>
                      <a:prstGeom prst="rect">
                        <a:avLst/>
                      </a:prstGeom>
                      <a:noFill/>
                    </p:spPr>
                  </p:pic>
                </p:oleObj>
              </mc:Fallback>
            </mc:AlternateContent>
          </a:graphicData>
        </a:graphic>
      </p:graphicFrame>
      <p:sp>
        <p:nvSpPr>
          <p:cNvPr id="39" name="矩形 38">
            <a:extLst>
              <a:ext uri="{FF2B5EF4-FFF2-40B4-BE49-F238E27FC236}">
                <a16:creationId xmlns:a16="http://schemas.microsoft.com/office/drawing/2014/main" id="{A034C65A-3CC1-4D94-B70B-DA256137CF4C}"/>
              </a:ext>
            </a:extLst>
          </p:cNvPr>
          <p:cNvSpPr/>
          <p:nvPr/>
        </p:nvSpPr>
        <p:spPr bwMode="auto">
          <a:xfrm>
            <a:off x="5843476" y="3984905"/>
            <a:ext cx="1415773" cy="338554"/>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41" name="文本框 40">
            <a:extLst>
              <a:ext uri="{FF2B5EF4-FFF2-40B4-BE49-F238E27FC236}">
                <a16:creationId xmlns:a16="http://schemas.microsoft.com/office/drawing/2014/main" id="{32980D03-5BA6-9D0D-D9DC-F049ACCE2643}"/>
              </a:ext>
            </a:extLst>
          </p:cNvPr>
          <p:cNvSpPr txBox="1"/>
          <p:nvPr/>
        </p:nvSpPr>
        <p:spPr>
          <a:xfrm>
            <a:off x="655394" y="4525987"/>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en-US" altLang="zh-CN" sz="1600" dirty="0"/>
              <a:t>GPS</a:t>
            </a:r>
            <a:r>
              <a:rPr lang="zh-CN" altLang="en-US" sz="1600" dirty="0"/>
              <a:t>轨迹去噪</a:t>
            </a:r>
          </a:p>
        </p:txBody>
      </p:sp>
      <p:sp>
        <p:nvSpPr>
          <p:cNvPr id="42" name="矩形 41">
            <a:extLst>
              <a:ext uri="{FF2B5EF4-FFF2-40B4-BE49-F238E27FC236}">
                <a16:creationId xmlns:a16="http://schemas.microsoft.com/office/drawing/2014/main" id="{C623CECF-EC03-D354-A401-8DEC3A495707}"/>
              </a:ext>
            </a:extLst>
          </p:cNvPr>
          <p:cNvSpPr/>
          <p:nvPr/>
        </p:nvSpPr>
        <p:spPr>
          <a:xfrm>
            <a:off x="655394" y="4830002"/>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红色圈内的采样点为车辆停止时采集的，这些点会干扰道路行驶时间的计算，需删除这些采样点。</a:t>
            </a:r>
            <a:endParaRPr sz="1400" dirty="0">
              <a:solidFill>
                <a:schemeClr val="tx1"/>
              </a:solidFill>
              <a:latin typeface="微软雅黑" panose="020B0503020204020204" charset="-122"/>
              <a:ea typeface="微软雅黑" panose="020B0503020204020204" charset="-122"/>
            </a:endParaRPr>
          </a:p>
        </p:txBody>
      </p:sp>
      <p:sp>
        <p:nvSpPr>
          <p:cNvPr id="45" name="文本框 44">
            <a:extLst>
              <a:ext uri="{FF2B5EF4-FFF2-40B4-BE49-F238E27FC236}">
                <a16:creationId xmlns:a16="http://schemas.microsoft.com/office/drawing/2014/main" id="{342EC111-2A97-1CE9-2A92-A7142CA257A0}"/>
              </a:ext>
            </a:extLst>
          </p:cNvPr>
          <p:cNvSpPr txBox="1"/>
          <p:nvPr/>
        </p:nvSpPr>
        <p:spPr>
          <a:xfrm>
            <a:off x="4705424" y="4448862"/>
            <a:ext cx="2685415" cy="338554"/>
          </a:xfrm>
          <a:prstGeom prst="rect">
            <a:avLst/>
          </a:prstGeom>
          <a:noFill/>
        </p:spPr>
        <p:txBody>
          <a:bodyPr wrap="square" rtlCol="0">
            <a:spAutoFit/>
          </a:bodyPr>
          <a:lstStyle>
            <a:defPPr>
              <a:defRPr lang="zh-CN"/>
            </a:defPPr>
            <a:lvl1pPr algn="r">
              <a:defRPr sz="2000" b="1">
                <a:latin typeface="微软雅黑" panose="020B0503020204020204" pitchFamily="34" charset="-122"/>
                <a:ea typeface="微软雅黑" panose="020B0503020204020204" pitchFamily="34" charset="-122"/>
              </a:defRPr>
            </a:lvl1pPr>
          </a:lstStyle>
          <a:p>
            <a:pPr algn="l"/>
            <a:r>
              <a:rPr lang="zh-CN" altLang="en-US" sz="1600" dirty="0"/>
              <a:t>路网简化</a:t>
            </a:r>
          </a:p>
        </p:txBody>
      </p:sp>
      <p:sp>
        <p:nvSpPr>
          <p:cNvPr id="46" name="矩形 45">
            <a:extLst>
              <a:ext uri="{FF2B5EF4-FFF2-40B4-BE49-F238E27FC236}">
                <a16:creationId xmlns:a16="http://schemas.microsoft.com/office/drawing/2014/main" id="{205BEB1F-BB07-74BC-03B2-4F7DFA226633}"/>
              </a:ext>
            </a:extLst>
          </p:cNvPr>
          <p:cNvSpPr/>
          <p:nvPr/>
        </p:nvSpPr>
        <p:spPr>
          <a:xfrm>
            <a:off x="4705424" y="4752877"/>
            <a:ext cx="3382645" cy="1023742"/>
          </a:xfrm>
          <a:prstGeom prst="rect">
            <a:avLst/>
          </a:prstGeom>
        </p:spPr>
        <p:txBody>
          <a:bodyPr wrap="square">
            <a:spAutoFit/>
          </a:bodyPr>
          <a:lstStyle/>
          <a:p>
            <a:pPr algn="just">
              <a:lnSpc>
                <a:spcPct val="150000"/>
              </a:lnSpc>
            </a:pPr>
            <a:r>
              <a:rPr lang="zh-CN" altLang="en-US" sz="1400" dirty="0">
                <a:solidFill>
                  <a:schemeClr val="tx1"/>
                </a:solidFill>
                <a:latin typeface="微软雅黑" panose="020B0503020204020204" charset="-122"/>
                <a:ea typeface="微软雅黑" panose="020B0503020204020204" charset="-122"/>
              </a:rPr>
              <a:t>将统一路口的多个节点合并为一个节点，简化了原始路网结构，加快路网有关的计算。</a:t>
            </a:r>
            <a:endParaRPr sz="1400" dirty="0">
              <a:solidFill>
                <a:schemeClr val="tx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7940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0-#ppt_w/2"/>
                                          </p:val>
                                        </p:tav>
                                        <p:tav tm="100000">
                                          <p:val>
                                            <p:strVal val="#ppt_x"/>
                                          </p:val>
                                        </p:tav>
                                      </p:tavLst>
                                    </p:anim>
                                    <p:anim calcmode="lin" valueType="num">
                                      <p:cBhvr additive="base">
                                        <p:cTn id="28" dur="500" fill="hold"/>
                                        <p:tgtEl>
                                          <p:spTgt spid="3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0-#ppt_w/2"/>
                                          </p:val>
                                        </p:tav>
                                        <p:tav tm="100000">
                                          <p:val>
                                            <p:strVal val="#ppt_x"/>
                                          </p:val>
                                        </p:tav>
                                      </p:tavLst>
                                    </p:anim>
                                    <p:anim calcmode="lin" valueType="num">
                                      <p:cBhvr additive="base">
                                        <p:cTn id="32" dur="500" fill="hold"/>
                                        <p:tgtEl>
                                          <p:spTgt spid="4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0-#ppt_w/2"/>
                                          </p:val>
                                        </p:tav>
                                        <p:tav tm="100000">
                                          <p:val>
                                            <p:strVal val="#ppt_x"/>
                                          </p:val>
                                        </p:tav>
                                      </p:tavLst>
                                    </p:anim>
                                    <p:anim calcmode="lin" valueType="num">
                                      <p:cBhvr additive="base">
                                        <p:cTn id="36" dur="500" fill="hold"/>
                                        <p:tgtEl>
                                          <p:spTgt spid="4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0-#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0-#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0" grpId="0" animBg="1"/>
      <p:bldP spid="5" grpId="0"/>
      <p:bldP spid="39" grpId="0"/>
      <p:bldP spid="41" grpId="0"/>
      <p:bldP spid="42" grpId="0"/>
      <p:bldP spid="45" grpId="0"/>
      <p:bldP spid="4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233E9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13162</TotalTime>
  <Words>6624</Words>
  <Application>Microsoft Office PowerPoint</Application>
  <PresentationFormat>全屏显示(4:3)</PresentationFormat>
  <Paragraphs>399</Paragraphs>
  <Slides>42</Slides>
  <Notes>39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4" baseType="lpstr">
      <vt:lpstr>Agency FB</vt:lpstr>
      <vt:lpstr>Gill Sans</vt:lpstr>
      <vt:lpstr>黑体</vt:lpstr>
      <vt:lpstr>思源黑体</vt:lpstr>
      <vt:lpstr>微软雅黑</vt:lpstr>
      <vt:lpstr>Arial</vt:lpstr>
      <vt:lpstr>Arial Black</vt:lpstr>
      <vt:lpstr>Cambria Math</vt:lpstr>
      <vt:lpstr>Times New Roman</vt:lpstr>
      <vt:lpstr>Wingdings</vt:lpstr>
      <vt:lpstr>默认设计模板</vt:lpstr>
      <vt:lpstr>Visio</vt:lpstr>
      <vt:lpstr>PowerPoint 演示文稿</vt:lpstr>
      <vt:lpstr>PowerPoint 演示文稿</vt:lpstr>
      <vt:lpstr>1.1 研究背景与意义</vt:lpstr>
      <vt:lpstr>1.2 研究动机</vt:lpstr>
      <vt:lpstr>1.2 研究动机</vt:lpstr>
      <vt:lpstr>1.3 主要工作</vt:lpstr>
      <vt:lpstr>PowerPoint 演示文稿</vt:lpstr>
      <vt:lpstr>2.1 基于墨卡托的交互式地图匹配方法 </vt:lpstr>
      <vt:lpstr>2.1 基于墨卡托的交互式地图匹配方法 </vt:lpstr>
      <vt:lpstr>2.1 基于墨卡托的交互式地图匹配方法 </vt:lpstr>
      <vt:lpstr>2.1 基于墨卡托的交互式地图匹配方法 </vt:lpstr>
      <vt:lpstr>2.1 基于墨卡托的交互式地图匹配方法 </vt:lpstr>
      <vt:lpstr>2.1 基于墨卡托的交互式地图匹配方法 </vt:lpstr>
      <vt:lpstr>2.1 基于墨卡托的交互式地图匹配方法 </vt:lpstr>
      <vt:lpstr>2.2 数据集的构建 </vt:lpstr>
      <vt:lpstr>2.3 方法评估 </vt:lpstr>
      <vt:lpstr>2.3 方法评估 </vt:lpstr>
      <vt:lpstr>2.3 方法评估 </vt:lpstr>
      <vt:lpstr>2.3 方法评估 </vt:lpstr>
      <vt:lpstr>2.3 方法评估 </vt:lpstr>
      <vt:lpstr>2.3 方法评估 </vt:lpstr>
      <vt:lpstr>2.3 方法评估 </vt:lpstr>
      <vt:lpstr>PowerPoint 演示文稿</vt:lpstr>
      <vt:lpstr>3.1 贝叶斯时空图变分自编码器的道路行驶时间预测模型</vt:lpstr>
      <vt:lpstr>3.1 贝叶斯时空图变分自编码器的道路行驶时间预测模型</vt:lpstr>
      <vt:lpstr>3.1 贝叶斯时空图变分自编码器的道路行驶时间预测模型</vt:lpstr>
      <vt:lpstr>3.1 贝叶斯时空图变分自编码器的道路行驶时间预测模型</vt:lpstr>
      <vt:lpstr>3.2 实验设置</vt:lpstr>
      <vt:lpstr>3.3 实验性能评估-道路行驶时间预测模型</vt:lpstr>
      <vt:lpstr>3.3 实验性能评估-道路行驶时间预测模型</vt:lpstr>
      <vt:lpstr>3.3 实验性能评估-道路行驶时间预测模型</vt:lpstr>
      <vt:lpstr>PowerPoint 演示文稿</vt:lpstr>
      <vt:lpstr>4 原型系统设计与实现</vt:lpstr>
      <vt:lpstr>4 原型系统设计与实现</vt:lpstr>
      <vt:lpstr>4 原型系统设计与实现</vt:lpstr>
      <vt:lpstr>4 原型系统设计与实现</vt:lpstr>
      <vt:lpstr>4 原型系统设计与实现</vt:lpstr>
      <vt:lpstr>PowerPoint 演示文稿</vt:lpstr>
      <vt:lpstr>5 总结与展望</vt:lpstr>
      <vt:lpstr>5 总结与展望</vt:lpstr>
      <vt:lpstr>5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永超 张</cp:lastModifiedBy>
  <cp:revision>2476</cp:revision>
  <cp:lastPrinted>2113-01-01T00:00:00Z</cp:lastPrinted>
  <dcterms:created xsi:type="dcterms:W3CDTF">2113-01-01T00:00:00Z</dcterms:created>
  <dcterms:modified xsi:type="dcterms:W3CDTF">2023-05-31T04:59:57Z</dcterms:modified>
  <cp:category>ppt模板设计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AA005972314F42C0AD7E8666E599E60F</vt:lpwstr>
  </property>
  <property fmtid="{D5CDD505-2E9C-101B-9397-08002B2CF9AE}" pid="4" name="KSOProductBuildVer">
    <vt:lpwstr>2052-11.1.0.10495</vt:lpwstr>
  </property>
</Properties>
</file>